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8" r:id="rId3"/>
    <p:sldId id="355" r:id="rId4"/>
    <p:sldId id="356" r:id="rId5"/>
    <p:sldId id="325" r:id="rId6"/>
    <p:sldId id="326" r:id="rId7"/>
    <p:sldId id="335" r:id="rId8"/>
    <p:sldId id="332" r:id="rId9"/>
    <p:sldId id="337" r:id="rId10"/>
    <p:sldId id="339" r:id="rId11"/>
    <p:sldId id="342" r:id="rId12"/>
    <p:sldId id="344" r:id="rId13"/>
    <p:sldId id="324" r:id="rId14"/>
    <p:sldId id="323" r:id="rId15"/>
    <p:sldId id="317" r:id="rId16"/>
    <p:sldId id="32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618" y="72"/>
      </p:cViewPr>
      <p:guideLst>
        <p:guide orient="horz" pos="2160"/>
        <p:guide pos="3840"/>
      </p:guideLst>
    </p:cSldViewPr>
  </p:slideViewPr>
  <p:notesTextViewPr>
    <p:cViewPr>
      <p:scale>
        <a:sx n="100" d="100"/>
        <a:sy n="100" d="100"/>
      </p:scale>
      <p:origin x="0" y="0"/>
    </p:cViewPr>
  </p:notesTextViewPr>
  <p:notesViewPr>
    <p:cSldViewPr>
      <p:cViewPr varScale="1">
        <p:scale>
          <a:sx n="55" d="100"/>
          <a:sy n="55" d="100"/>
        </p:scale>
        <p:origin x="183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EC873-0CC3-4FBA-A9C6-83128895EDAC}" type="datetimeFigureOut">
              <a:rPr lang="en-US" smtClean="0"/>
              <a:t>10/22/2020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0B11D-9607-4E76-A959-B43D33330E98}" type="slidenum">
              <a:rPr lang="en-US" smtClean="0"/>
              <a:t>‹#›</a:t>
            </a:fld>
            <a:endParaRPr lang="en-US" dirty="0"/>
          </a:p>
        </p:txBody>
      </p:sp>
    </p:spTree>
    <p:extLst>
      <p:ext uri="{BB962C8B-B14F-4D97-AF65-F5344CB8AC3E}">
        <p14:creationId xmlns:p14="http://schemas.microsoft.com/office/powerpoint/2010/main" val="330062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76196"/>
            <a:ext cx="685198" cy="6529404"/>
          </a:xfrm>
          <a:prstGeom prst="rect">
            <a:avLst/>
          </a:prstGeom>
        </p:spPr>
      </p:pic>
      <p:sp>
        <p:nvSpPr>
          <p:cNvPr id="12" name="Text Placeholder 10"/>
          <p:cNvSpPr>
            <a:spLocks noGrp="1"/>
          </p:cNvSpPr>
          <p:nvPr>
            <p:ph type="body" sz="quarter" idx="14" hasCustomPrompt="1"/>
          </p:nvPr>
        </p:nvSpPr>
        <p:spPr>
          <a:xfrm>
            <a:off x="304800" y="38862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1400" b="0" kern="1200" dirty="0" smtClean="0">
                <a:solidFill>
                  <a:schemeClr val="tx1"/>
                </a:solidFill>
                <a:latin typeface="Helvetica Neue"/>
                <a:ea typeface="+mj-ea"/>
                <a:cs typeface="+mj-cs"/>
              </a:defRPr>
            </a:lvl1pPr>
          </a:lstStyle>
          <a:p>
            <a:r>
              <a:rPr lang="en-GB" dirty="0">
                <a:latin typeface="Helvetica Neue Light"/>
                <a:cs typeface="Helvetica Neue Light"/>
              </a:rPr>
              <a:t>Presenter  |  Date</a:t>
            </a:r>
          </a:p>
        </p:txBody>
      </p:sp>
      <p:sp>
        <p:nvSpPr>
          <p:cNvPr id="8" name="Text Placeholder 3"/>
          <p:cNvSpPr>
            <a:spLocks noGrp="1"/>
          </p:cNvSpPr>
          <p:nvPr>
            <p:ph type="body" sz="quarter" idx="17" hasCustomPrompt="1"/>
          </p:nvPr>
        </p:nvSpPr>
        <p:spPr>
          <a:xfrm>
            <a:off x="304801" y="5867400"/>
            <a:ext cx="10706100" cy="457200"/>
          </a:xfrm>
        </p:spPr>
        <p:txBody>
          <a:bodyPr>
            <a:normAutofit/>
          </a:bodyPr>
          <a:lstStyle>
            <a:lvl1pPr marL="0" indent="0">
              <a:buNone/>
              <a:defRPr sz="1100"/>
            </a:lvl1pPr>
          </a:lstStyle>
          <a:p>
            <a:pPr lvl="0"/>
            <a:r>
              <a:rPr lang="en-GB" sz="1100" dirty="0">
                <a:solidFill>
                  <a:schemeClr val="bg1">
                    <a:lumMod val="65000"/>
                  </a:schemeClr>
                </a:solidFill>
                <a:latin typeface="+mn-lt"/>
                <a:cs typeface="Helvetica Neue Light"/>
              </a:rPr>
              <a:t>A full screen image that covers the entire slide and is relevant to the subject of the presentation can be used for external presentations.</a:t>
            </a:r>
            <a:endParaRPr lang="en-US" dirty="0"/>
          </a:p>
        </p:txBody>
      </p:sp>
      <p:sp>
        <p:nvSpPr>
          <p:cNvPr id="9" name="Text Placeholder 2"/>
          <p:cNvSpPr>
            <a:spLocks noGrp="1"/>
          </p:cNvSpPr>
          <p:nvPr>
            <p:ph type="body" sz="quarter" idx="15" hasCustomPrompt="1"/>
          </p:nvPr>
        </p:nvSpPr>
        <p:spPr>
          <a:xfrm>
            <a:off x="318448" y="2590800"/>
            <a:ext cx="10654352" cy="609600"/>
          </a:xfrm>
        </p:spPr>
        <p:txBody>
          <a:bodyPr>
            <a:normAutofit/>
          </a:bodyPr>
          <a:lstStyle>
            <a:lvl1pPr marL="0" indent="0">
              <a:buNone/>
              <a:defRPr sz="2800" b="1" baseline="0"/>
            </a:lvl1pPr>
          </a:lstStyle>
          <a:p>
            <a:pPr lvl="0"/>
            <a:r>
              <a:rPr lang="en-US" sz="2800" b="1" dirty="0"/>
              <a:t>Presentation Title</a:t>
            </a:r>
            <a:endParaRPr lang="en-US" dirty="0"/>
          </a:p>
        </p:txBody>
      </p:sp>
      <p:sp>
        <p:nvSpPr>
          <p:cNvPr id="10" name="Text Placeholder 2"/>
          <p:cNvSpPr>
            <a:spLocks noGrp="1"/>
          </p:cNvSpPr>
          <p:nvPr>
            <p:ph type="body" sz="quarter" idx="16" hasCustomPrompt="1"/>
          </p:nvPr>
        </p:nvSpPr>
        <p:spPr>
          <a:xfrm>
            <a:off x="304800" y="3200400"/>
            <a:ext cx="10654352" cy="609600"/>
          </a:xfrm>
        </p:spPr>
        <p:txBody>
          <a:bodyPr>
            <a:normAutofit/>
          </a:bodyPr>
          <a:lstStyle>
            <a:lvl1pPr marL="0" indent="0">
              <a:buNone/>
              <a:defRPr sz="2800" b="0" baseline="0"/>
            </a:lvl1pPr>
          </a:lstStyle>
          <a:p>
            <a:pPr lvl="0"/>
            <a:r>
              <a:rPr lang="en-US" b="0" dirty="0"/>
              <a:t>Descriptive 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sp>
        <p:nvSpPr>
          <p:cNvPr id="11" name="Text Placeholder 10"/>
          <p:cNvSpPr>
            <a:spLocks noGrp="1"/>
          </p:cNvSpPr>
          <p:nvPr>
            <p:ph type="body" sz="quarter" idx="13" hasCustomPrompt="1"/>
          </p:nvPr>
        </p:nvSpPr>
        <p:spPr>
          <a:xfrm>
            <a:off x="304800" y="29718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2800" b="0" kern="1200" dirty="0" smtClean="0">
                <a:solidFill>
                  <a:schemeClr val="tx1"/>
                </a:solidFill>
                <a:latin typeface="Helvetica Neue"/>
                <a:ea typeface="+mj-ea"/>
                <a:cs typeface="+mj-cs"/>
              </a:defRPr>
            </a:lvl1pPr>
          </a:lstStyle>
          <a:p>
            <a:pPr lvl="0"/>
            <a:r>
              <a:rPr lang="en-GB" sz="2100" b="1" dirty="0">
                <a:latin typeface="Helvetica Neue"/>
                <a:cs typeface="Helvetica Neue"/>
              </a:rPr>
              <a:t>Divider slide title.</a:t>
            </a:r>
            <a:endParaRPr lang="en-US" dirty="0"/>
          </a:p>
        </p:txBody>
      </p:sp>
      <p:sp>
        <p:nvSpPr>
          <p:cNvPr id="12" name="Text Placeholder 10"/>
          <p:cNvSpPr>
            <a:spLocks noGrp="1"/>
          </p:cNvSpPr>
          <p:nvPr>
            <p:ph type="body" sz="quarter" idx="14" hasCustomPrompt="1"/>
          </p:nvPr>
        </p:nvSpPr>
        <p:spPr>
          <a:xfrm>
            <a:off x="304800" y="34290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1400" b="0" kern="1200" dirty="0" smtClean="0">
                <a:solidFill>
                  <a:schemeClr val="tx1"/>
                </a:solidFill>
                <a:latin typeface="Helvetica Neue"/>
                <a:ea typeface="+mj-ea"/>
                <a:cs typeface="+mj-cs"/>
              </a:defRPr>
            </a:lvl1pPr>
          </a:lstStyle>
          <a:p>
            <a:r>
              <a:rPr lang="en-GB" sz="2100" dirty="0">
                <a:latin typeface="Helvetica Neue"/>
                <a:cs typeface="Helvetica Neue Light"/>
              </a:rPr>
              <a:t>Second line.</a:t>
            </a:r>
            <a:endParaRPr lang="en-GB" dirty="0">
              <a:latin typeface="Helvetica Neue Light"/>
              <a:cs typeface="Helvetica Neue Ligh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176196"/>
            <a:ext cx="685198" cy="65294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9" name="Footer Placeholder 4"/>
          <p:cNvSpPr>
            <a:spLocks noGrp="1"/>
          </p:cNvSpPr>
          <p:nvPr>
            <p:ph type="ftr" sz="quarter" idx="12"/>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13" name="Text Placeholder 12"/>
          <p:cNvSpPr>
            <a:spLocks noGrp="1"/>
          </p:cNvSpPr>
          <p:nvPr>
            <p:ph type="body" sz="quarter" idx="12"/>
          </p:nvPr>
        </p:nvSpPr>
        <p:spPr>
          <a:xfrm>
            <a:off x="304800" y="1066800"/>
            <a:ext cx="11582400" cy="5181600"/>
          </a:xfrm>
        </p:spPr>
        <p:txBody>
          <a:bodyPr>
            <a:normAutofit/>
          </a:bodyPr>
          <a:lstStyle>
            <a:lvl1pPr>
              <a:buFont typeface="+mj-lt"/>
              <a:buAutoNum type="arabicPeriod"/>
              <a:defRPr sz="1100">
                <a:latin typeface="Helvetica Neue"/>
              </a:defRPr>
            </a:lvl1pPr>
            <a:lvl2pPr>
              <a:defRPr sz="1100">
                <a:latin typeface="Helvetica Neue"/>
              </a:defRPr>
            </a:lvl2pPr>
            <a:lvl3pPr>
              <a:defRPr sz="1100">
                <a:latin typeface="Helvetica Neue"/>
              </a:defRPr>
            </a:lvl3pPr>
            <a:lvl4pPr>
              <a:defRPr sz="1100">
                <a:latin typeface="Helvetica Neue"/>
              </a:defRPr>
            </a:lvl4pPr>
            <a:lvl5pPr>
              <a:defRPr sz="1100">
                <a:latin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3"/>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ide by side text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55880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3"/>
          </p:nvPr>
        </p:nvSpPr>
        <p:spPr>
          <a:xfrm>
            <a:off x="6299200" y="1143000"/>
            <a:ext cx="54864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70003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55880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sp>
        <p:nvSpPr>
          <p:cNvPr id="4" name="Chart Placeholder 3"/>
          <p:cNvSpPr>
            <a:spLocks noGrp="1"/>
          </p:cNvSpPr>
          <p:nvPr>
            <p:ph type="chart" sz="quarter" idx="15"/>
          </p:nvPr>
        </p:nvSpPr>
        <p:spPr>
          <a:xfrm>
            <a:off x="6400800" y="1143000"/>
            <a:ext cx="5384800" cy="5105400"/>
          </a:xfrm>
        </p:spPr>
        <p:txBody>
          <a:bodyPr>
            <a:normAutofit/>
          </a:bodyPr>
          <a:lstStyle>
            <a:lvl1pPr>
              <a:defRPr sz="1000"/>
            </a:lvl1pPr>
          </a:lstStyle>
          <a:p>
            <a:r>
              <a:rPr lang="en-US" dirty="0"/>
              <a:t>Click icon to add chart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397715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43688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sp>
        <p:nvSpPr>
          <p:cNvPr id="5" name="Picture Placeholder 4"/>
          <p:cNvSpPr>
            <a:spLocks noGrp="1"/>
          </p:cNvSpPr>
          <p:nvPr>
            <p:ph type="pic" sz="quarter" idx="15"/>
          </p:nvPr>
        </p:nvSpPr>
        <p:spPr>
          <a:xfrm>
            <a:off x="5080000" y="1143000"/>
            <a:ext cx="6705600" cy="5105400"/>
          </a:xfrm>
        </p:spPr>
        <p:txBody>
          <a:bodyPr>
            <a:normAutofit/>
          </a:bodyPr>
          <a:lstStyle>
            <a:lvl1pPr>
              <a:defRPr sz="1400"/>
            </a:lvl1pPr>
          </a:lstStyle>
          <a:p>
            <a:r>
              <a:rPr lang="en-US" dirty="0"/>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98012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dirty="0">
                <a:solidFill>
                  <a:schemeClr val="tx1"/>
                </a:solidFill>
                <a:cs typeface="Helvetica Neue Light"/>
              </a:rPr>
              <a:t>Confidential  |  DD.MM.YY  |  version R0.1</a:t>
            </a:r>
            <a:endParaRPr lang="en-US" dirty="0"/>
          </a:p>
        </p:txBody>
      </p:sp>
      <p:sp>
        <p:nvSpPr>
          <p:cNvPr id="5" name="Picture Placeholder 4"/>
          <p:cNvSpPr>
            <a:spLocks noGrp="1"/>
          </p:cNvSpPr>
          <p:nvPr>
            <p:ph type="pic" sz="quarter" idx="15"/>
          </p:nvPr>
        </p:nvSpPr>
        <p:spPr>
          <a:xfrm>
            <a:off x="406400" y="990600"/>
            <a:ext cx="11379200" cy="5257800"/>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10770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914400" y="3124200"/>
            <a:ext cx="4165600" cy="533400"/>
          </a:xfrm>
        </p:spPr>
        <p:txBody>
          <a:bodyPr>
            <a:normAutofit/>
          </a:bodyPr>
          <a:lstStyle>
            <a:lvl1pPr marL="0" indent="0">
              <a:buNone/>
              <a:defRPr sz="2800" b="1" baseline="0">
                <a:latin typeface="Helvetica Neue"/>
              </a:defRPr>
            </a:lvl1pPr>
          </a:lstStyle>
          <a:p>
            <a:pPr lvl="0"/>
            <a:r>
              <a:rPr lang="en-US" sz="2800" b="1" dirty="0">
                <a:latin typeface="Helvetica Neue"/>
              </a:rPr>
              <a:t>Thank You.</a:t>
            </a:r>
            <a:endParaRPr lang="en-US" dirty="0"/>
          </a:p>
        </p:txBody>
      </p:sp>
      <p:sp>
        <p:nvSpPr>
          <p:cNvPr id="7" name="Text Placeholder 3"/>
          <p:cNvSpPr>
            <a:spLocks noGrp="1"/>
          </p:cNvSpPr>
          <p:nvPr>
            <p:ph type="body" sz="quarter" idx="12" hasCustomPrompt="1"/>
          </p:nvPr>
        </p:nvSpPr>
        <p:spPr>
          <a:xfrm>
            <a:off x="0" y="6458169"/>
            <a:ext cx="11011275" cy="228600"/>
          </a:xfrm>
        </p:spPr>
        <p:txBody>
          <a:bodyPr>
            <a:normAutofit/>
          </a:bodyPr>
          <a:lstStyle>
            <a:lvl1pPr marL="0" indent="0">
              <a:buNone/>
              <a:defRPr sz="700"/>
            </a:lvl1pPr>
          </a:lstStyle>
          <a:p>
            <a:pPr lvl="0"/>
            <a:r>
              <a:rPr lang="en-IN" dirty="0"/>
              <a:t>Legal text regarding copyrights, licensing and idea owning as well as any other relevant information needed to ensure intellectual property of this presentation and the contents herein go in these lines.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0" y="176196"/>
            <a:ext cx="685198" cy="6529404"/>
          </a:xfrm>
          <a:prstGeom prst="rect">
            <a:avLst/>
          </a:prstGeom>
        </p:spPr>
      </p:pic>
    </p:spTree>
    <p:extLst>
      <p:ext uri="{BB962C8B-B14F-4D97-AF65-F5344CB8AC3E}">
        <p14:creationId xmlns:p14="http://schemas.microsoft.com/office/powerpoint/2010/main" val="126281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DD.MM.YY  |  version R0.1</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94BC8-5033-4C8B-8434-02718827CC8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4" r:id="rId4"/>
    <p:sldLayoutId id="2147483675" r:id="rId5"/>
    <p:sldLayoutId id="2147483676" r:id="rId6"/>
    <p:sldLayoutId id="2147483677" r:id="rId7"/>
    <p:sldLayoutId id="2147483678" r:id="rId8"/>
    <p:sldLayoutId id="2147483679" r:id="rId9"/>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eather-and-climate.com/average-monthly-min-max-Temperature,Amsterdam,Netherland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 </a:t>
            </a:r>
            <a:r>
              <a:rPr lang="en-GB" dirty="0">
                <a:solidFill>
                  <a:schemeClr val="tx1"/>
                </a:solidFill>
                <a:cs typeface="Helvetica Neue Light"/>
              </a:rPr>
              <a:t>|  version R0.1</a:t>
            </a:r>
            <a:endParaRPr lang="en-US" dirty="0"/>
          </a:p>
        </p:txBody>
      </p:sp>
      <p:sp>
        <p:nvSpPr>
          <p:cNvPr id="3" name="Text Placeholder 2"/>
          <p:cNvSpPr>
            <a:spLocks noGrp="1"/>
          </p:cNvSpPr>
          <p:nvPr>
            <p:ph type="body" sz="quarter" idx="14"/>
          </p:nvPr>
        </p:nvSpPr>
        <p:spPr/>
        <p:txBody>
          <a:bodyPr/>
          <a:lstStyle/>
          <a:p>
            <a:r>
              <a:rPr lang="en-US" b="1" dirty="0"/>
              <a:t>Prakash Lohia | Reliance Industries Ltd</a:t>
            </a:r>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5"/>
          </p:nvPr>
        </p:nvSpPr>
        <p:spPr>
          <a:xfrm>
            <a:off x="356549" y="838200"/>
            <a:ext cx="10654352" cy="609600"/>
          </a:xfrm>
        </p:spPr>
        <p:txBody>
          <a:bodyPr/>
          <a:lstStyle/>
          <a:p>
            <a:r>
              <a:rPr lang="en-US" dirty="0"/>
              <a:t>Enhanced Energy Efficiency in Indian Data Centre </a:t>
            </a:r>
          </a:p>
        </p:txBody>
      </p:sp>
      <p:sp>
        <p:nvSpPr>
          <p:cNvPr id="6" name="Text Placeholder 5"/>
          <p:cNvSpPr>
            <a:spLocks noGrp="1"/>
          </p:cNvSpPr>
          <p:nvPr>
            <p:ph type="body" sz="quarter" idx="16"/>
          </p:nvPr>
        </p:nvSpPr>
        <p:spPr>
          <a:xfrm>
            <a:off x="152400" y="3276600"/>
            <a:ext cx="11353800" cy="609600"/>
          </a:xfrm>
        </p:spPr>
        <p:txBody>
          <a:bodyPr>
            <a:normAutofit/>
          </a:bodyPr>
          <a:lstStyle/>
          <a:p>
            <a:r>
              <a:rPr lang="en-US" dirty="0" smtClean="0"/>
              <a:t>Innovative </a:t>
            </a:r>
            <a:r>
              <a:rPr lang="en-US" dirty="0"/>
              <a:t>cooling technologies for </a:t>
            </a:r>
            <a:r>
              <a:rPr lang="en-US" dirty="0" smtClean="0"/>
              <a:t>densely </a:t>
            </a:r>
            <a:r>
              <a:rPr lang="en-US" dirty="0"/>
              <a:t>occupied loads 	</a:t>
            </a:r>
          </a:p>
          <a:p>
            <a:endParaRPr lang="en-US" b="1" dirty="0"/>
          </a:p>
        </p:txBody>
      </p:sp>
    </p:spTree>
    <p:extLst>
      <p:ext uri="{BB962C8B-B14F-4D97-AF65-F5344CB8AC3E}">
        <p14:creationId xmlns:p14="http://schemas.microsoft.com/office/powerpoint/2010/main" val="149139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0137" y="861468"/>
            <a:ext cx="9991725" cy="5615533"/>
          </a:xfrm>
          <a:prstGeom prst="rect">
            <a:avLst/>
          </a:prstGeom>
        </p:spPr>
      </p:pic>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sp>
        <p:nvSpPr>
          <p:cNvPr id="3" name="Rectangle 2"/>
          <p:cNvSpPr/>
          <p:nvPr/>
        </p:nvSpPr>
        <p:spPr>
          <a:xfrm>
            <a:off x="457200" y="53505"/>
            <a:ext cx="11201400" cy="523220"/>
          </a:xfrm>
          <a:prstGeom prst="rect">
            <a:avLst/>
          </a:prstGeom>
        </p:spPr>
        <p:txBody>
          <a:bodyPr wrap="square">
            <a:spAutoFit/>
          </a:bodyPr>
          <a:lstStyle/>
          <a:p>
            <a:pPr marL="342900" lvl="0" indent="-342900">
              <a:spcBef>
                <a:spcPct val="20000"/>
              </a:spcBef>
            </a:pPr>
            <a:r>
              <a:rPr lang="en-US" sz="2800" b="1" dirty="0" smtClean="0">
                <a:solidFill>
                  <a:prstClr val="white"/>
                </a:solidFill>
                <a:latin typeface="Helvetica Neue Bold"/>
              </a:rPr>
              <a:t>Data </a:t>
            </a:r>
            <a:r>
              <a:rPr lang="en-US" sz="2800" b="1" dirty="0">
                <a:solidFill>
                  <a:prstClr val="white"/>
                </a:solidFill>
                <a:latin typeface="Helvetica Neue Bold"/>
              </a:rPr>
              <a:t>C</a:t>
            </a:r>
            <a:r>
              <a:rPr lang="en-US" sz="2800" b="1" dirty="0" smtClean="0">
                <a:solidFill>
                  <a:prstClr val="white"/>
                </a:solidFill>
                <a:latin typeface="Helvetica Neue Bold"/>
              </a:rPr>
              <a:t>entre cooling by low speed ventilation</a:t>
            </a:r>
            <a:endParaRPr lang="en-IN" sz="2800" b="1" dirty="0">
              <a:solidFill>
                <a:prstClr val="white"/>
              </a:solidFill>
              <a:latin typeface="Helvetica Neue Bold"/>
            </a:endParaRPr>
          </a:p>
        </p:txBody>
      </p:sp>
    </p:spTree>
    <p:extLst>
      <p:ext uri="{BB962C8B-B14F-4D97-AF65-F5344CB8AC3E}">
        <p14:creationId xmlns:p14="http://schemas.microsoft.com/office/powerpoint/2010/main" val="300605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773658"/>
            <a:ext cx="10769600" cy="304800"/>
          </a:xfrm>
        </p:spPr>
        <p:txBody>
          <a:bodyPr>
            <a:noAutofit/>
          </a:bodyPr>
          <a:lstStyle/>
          <a:p>
            <a:r>
              <a:rPr lang="en-IN" sz="2400" dirty="0">
                <a:solidFill>
                  <a:schemeClr val="tx1"/>
                </a:solidFill>
              </a:rPr>
              <a:t>Lake Source Cooling (</a:t>
            </a:r>
            <a:r>
              <a:rPr lang="en-IN" sz="2400" dirty="0" smtClean="0">
                <a:solidFill>
                  <a:schemeClr val="tx1"/>
                </a:solidFill>
              </a:rPr>
              <a:t>LSC)</a:t>
            </a:r>
            <a:r>
              <a:rPr lang="en-IN" sz="2400" dirty="0" smtClean="0"/>
              <a:t>)</a:t>
            </a:r>
            <a:endParaRPr lang="en-IN" sz="2400" dirty="0"/>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pic>
        <p:nvPicPr>
          <p:cNvPr id="8" name="Picture 7"/>
          <p:cNvPicPr>
            <a:picLocks noChangeAspect="1"/>
          </p:cNvPicPr>
          <p:nvPr/>
        </p:nvPicPr>
        <p:blipFill>
          <a:blip r:embed="rId2"/>
          <a:stretch>
            <a:fillRect/>
          </a:stretch>
        </p:blipFill>
        <p:spPr>
          <a:xfrm>
            <a:off x="406400" y="1203608"/>
            <a:ext cx="11252200" cy="5124450"/>
          </a:xfrm>
          <a:prstGeom prst="rect">
            <a:avLst/>
          </a:prstGeom>
        </p:spPr>
      </p:pic>
      <p:sp>
        <p:nvSpPr>
          <p:cNvPr id="3" name="Rectangle 2"/>
          <p:cNvSpPr/>
          <p:nvPr/>
        </p:nvSpPr>
        <p:spPr>
          <a:xfrm>
            <a:off x="228600" y="2177"/>
            <a:ext cx="8093882" cy="523220"/>
          </a:xfrm>
          <a:prstGeom prst="rect">
            <a:avLst/>
          </a:prstGeom>
        </p:spPr>
        <p:txBody>
          <a:bodyPr wrap="none">
            <a:spAutoFit/>
          </a:bodyPr>
          <a:lstStyle/>
          <a:p>
            <a:pPr marL="342900" lvl="0" indent="-342900">
              <a:spcBef>
                <a:spcPct val="20000"/>
              </a:spcBef>
            </a:pPr>
            <a:r>
              <a:rPr lang="en-US" sz="2800" b="1" dirty="0" smtClean="0">
                <a:solidFill>
                  <a:prstClr val="white"/>
                </a:solidFill>
                <a:latin typeface="Helvetica Neue Bold"/>
              </a:rPr>
              <a:t>Cooling Data Centre with Lake source Cooling</a:t>
            </a:r>
            <a:endParaRPr lang="en-IN" sz="2800" b="1" dirty="0">
              <a:solidFill>
                <a:prstClr val="white"/>
              </a:solidFill>
              <a:latin typeface="Helvetica Neue Bold"/>
            </a:endParaRPr>
          </a:p>
        </p:txBody>
      </p:sp>
    </p:spTree>
    <p:extLst>
      <p:ext uri="{BB962C8B-B14F-4D97-AF65-F5344CB8AC3E}">
        <p14:creationId xmlns:p14="http://schemas.microsoft.com/office/powerpoint/2010/main" val="1984541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3177" y="818465"/>
            <a:ext cx="10769600" cy="304800"/>
          </a:xfrm>
        </p:spPr>
        <p:txBody>
          <a:bodyPr>
            <a:noAutofit/>
          </a:bodyPr>
          <a:lstStyle/>
          <a:p>
            <a:r>
              <a:rPr lang="en-IN" sz="2800" dirty="0">
                <a:solidFill>
                  <a:schemeClr val="tx1"/>
                </a:solidFill>
              </a:rPr>
              <a:t>Lake Source Cooling (LSC)</a:t>
            </a:r>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pic>
        <p:nvPicPr>
          <p:cNvPr id="5" name="Picture 4"/>
          <p:cNvPicPr>
            <a:picLocks noChangeAspect="1"/>
          </p:cNvPicPr>
          <p:nvPr/>
        </p:nvPicPr>
        <p:blipFill>
          <a:blip r:embed="rId2"/>
          <a:stretch>
            <a:fillRect/>
          </a:stretch>
        </p:blipFill>
        <p:spPr>
          <a:xfrm>
            <a:off x="685800" y="1295399"/>
            <a:ext cx="11277599" cy="5029201"/>
          </a:xfrm>
          <a:prstGeom prst="rect">
            <a:avLst/>
          </a:prstGeom>
        </p:spPr>
      </p:pic>
      <p:sp>
        <p:nvSpPr>
          <p:cNvPr id="3" name="Rectangle 2"/>
          <p:cNvSpPr/>
          <p:nvPr/>
        </p:nvSpPr>
        <p:spPr>
          <a:xfrm>
            <a:off x="383177" y="0"/>
            <a:ext cx="8034572" cy="523220"/>
          </a:xfrm>
          <a:prstGeom prst="rect">
            <a:avLst/>
          </a:prstGeom>
        </p:spPr>
        <p:txBody>
          <a:bodyPr wrap="none">
            <a:spAutoFit/>
          </a:bodyPr>
          <a:lstStyle/>
          <a:p>
            <a:pPr marL="342900" lvl="0" indent="-342900">
              <a:spcBef>
                <a:spcPct val="20000"/>
              </a:spcBef>
            </a:pPr>
            <a:r>
              <a:rPr lang="en-US" sz="2800" b="1" dirty="0" smtClean="0">
                <a:solidFill>
                  <a:prstClr val="white"/>
                </a:solidFill>
                <a:latin typeface="Helvetica Neue Bold"/>
              </a:rPr>
              <a:t>Cooling Data Centre with Lake source cooling</a:t>
            </a:r>
            <a:endParaRPr lang="en-IN" sz="2800" b="1" dirty="0">
              <a:solidFill>
                <a:prstClr val="white"/>
              </a:solidFill>
              <a:latin typeface="Helvetica Neue Bold"/>
            </a:endParaRPr>
          </a:p>
        </p:txBody>
      </p:sp>
    </p:spTree>
    <p:extLst>
      <p:ext uri="{BB962C8B-B14F-4D97-AF65-F5344CB8AC3E}">
        <p14:creationId xmlns:p14="http://schemas.microsoft.com/office/powerpoint/2010/main" val="2153095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  </a:t>
            </a:r>
            <a:r>
              <a:rPr lang="en-GB" dirty="0">
                <a:solidFill>
                  <a:schemeClr val="tx1"/>
                </a:solidFill>
                <a:cs typeface="Helvetica Neue Light"/>
              </a:rPr>
              <a:t>|  version R0.1</a:t>
            </a:r>
            <a:endParaRPr lang="en-US" dirty="0"/>
          </a:p>
        </p:txBody>
      </p:sp>
      <p:pic>
        <p:nvPicPr>
          <p:cNvPr id="9218" name="Picture 2" descr="https://www.straitstimes.com/sites/default/files/articles/2018/01/08/st_20180108_aircon08_3673436-p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 y="1143000"/>
            <a:ext cx="10642600" cy="5153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400" y="736657"/>
            <a:ext cx="6545382" cy="369332"/>
          </a:xfrm>
          <a:prstGeom prst="rect">
            <a:avLst/>
          </a:prstGeom>
        </p:spPr>
        <p:txBody>
          <a:bodyPr wrap="none">
            <a:spAutoFit/>
          </a:bodyPr>
          <a:lstStyle/>
          <a:p>
            <a:pPr fontAlgn="base"/>
            <a:r>
              <a:rPr lang="en-US" b="1" dirty="0">
                <a:solidFill>
                  <a:srgbClr val="262626"/>
                </a:solidFill>
                <a:latin typeface="eurostile"/>
              </a:rPr>
              <a:t>Membrane based, water refrigerant based, air conditioner </a:t>
            </a:r>
            <a:endParaRPr lang="en-IN" b="1" dirty="0">
              <a:solidFill>
                <a:srgbClr val="262626"/>
              </a:solidFill>
              <a:latin typeface="eurostile"/>
            </a:endParaRPr>
          </a:p>
        </p:txBody>
      </p:sp>
      <p:sp>
        <p:nvSpPr>
          <p:cNvPr id="7" name="Text Placeholder 1"/>
          <p:cNvSpPr>
            <a:spLocks noGrp="1"/>
          </p:cNvSpPr>
          <p:nvPr>
            <p:ph type="body" sz="quarter" idx="10"/>
          </p:nvPr>
        </p:nvSpPr>
        <p:spPr>
          <a:xfrm>
            <a:off x="406400" y="76200"/>
            <a:ext cx="11176000" cy="609600"/>
          </a:xfrm>
        </p:spPr>
        <p:txBody>
          <a:bodyPr>
            <a:noAutofit/>
          </a:bodyPr>
          <a:lstStyle/>
          <a:p>
            <a:r>
              <a:rPr lang="en-US" sz="2800" dirty="0"/>
              <a:t>New Concepts </a:t>
            </a:r>
          </a:p>
        </p:txBody>
      </p:sp>
    </p:spTree>
    <p:extLst>
      <p:ext uri="{BB962C8B-B14F-4D97-AF65-F5344CB8AC3E}">
        <p14:creationId xmlns:p14="http://schemas.microsoft.com/office/powerpoint/2010/main" val="2247088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4165600" y="6616633"/>
            <a:ext cx="3860800" cy="244475"/>
          </a:xfrm>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  </a:t>
            </a:r>
            <a:r>
              <a:rPr lang="en-GB" dirty="0">
                <a:solidFill>
                  <a:schemeClr val="tx1"/>
                </a:solidFill>
                <a:cs typeface="Helvetica Neue Light"/>
              </a:rPr>
              <a:t>|  version R0.1</a:t>
            </a:r>
            <a:endParaRPr lang="en-US" dirty="0"/>
          </a:p>
        </p:txBody>
      </p:sp>
      <p:sp>
        <p:nvSpPr>
          <p:cNvPr id="5" name="Text Placeholder 1"/>
          <p:cNvSpPr>
            <a:spLocks noGrp="1"/>
          </p:cNvSpPr>
          <p:nvPr>
            <p:ph type="body" sz="quarter" idx="10"/>
          </p:nvPr>
        </p:nvSpPr>
        <p:spPr>
          <a:xfrm>
            <a:off x="406400" y="76200"/>
            <a:ext cx="11176000" cy="609600"/>
          </a:xfrm>
        </p:spPr>
        <p:txBody>
          <a:bodyPr>
            <a:noAutofit/>
          </a:bodyPr>
          <a:lstStyle/>
          <a:p>
            <a:r>
              <a:rPr lang="en-US" sz="2800" dirty="0"/>
              <a:t>New Concepts </a:t>
            </a:r>
          </a:p>
        </p:txBody>
      </p:sp>
      <p:sp>
        <p:nvSpPr>
          <p:cNvPr id="6" name="TextBox 5"/>
          <p:cNvSpPr txBox="1"/>
          <p:nvPr/>
        </p:nvSpPr>
        <p:spPr>
          <a:xfrm>
            <a:off x="533400" y="838200"/>
            <a:ext cx="10591800" cy="923330"/>
          </a:xfrm>
          <a:prstGeom prst="rect">
            <a:avLst/>
          </a:prstGeom>
          <a:noFill/>
        </p:spPr>
        <p:txBody>
          <a:bodyPr wrap="square" rtlCol="0">
            <a:spAutoFit/>
          </a:bodyPr>
          <a:lstStyle/>
          <a:p>
            <a:r>
              <a:rPr lang="en-US" b="1" dirty="0"/>
              <a:t>Liquid Immersion Cooling:</a:t>
            </a:r>
          </a:p>
          <a:p>
            <a:endParaRPr lang="en-US" b="1" dirty="0"/>
          </a:p>
          <a:p>
            <a:endParaRPr lang="en-US" dirty="0"/>
          </a:p>
        </p:txBody>
      </p:sp>
      <p:pic>
        <p:nvPicPr>
          <p:cNvPr id="2" name="Picture 1"/>
          <p:cNvPicPr>
            <a:picLocks noChangeAspect="1"/>
          </p:cNvPicPr>
          <p:nvPr/>
        </p:nvPicPr>
        <p:blipFill>
          <a:blip r:embed="rId2"/>
          <a:stretch>
            <a:fillRect/>
          </a:stretch>
        </p:blipFill>
        <p:spPr>
          <a:xfrm>
            <a:off x="914401" y="1299865"/>
            <a:ext cx="5715000" cy="4948535"/>
          </a:xfrm>
          <a:prstGeom prst="rect">
            <a:avLst/>
          </a:prstGeom>
        </p:spPr>
      </p:pic>
      <p:pic>
        <p:nvPicPr>
          <p:cNvPr id="8" name="Picture 7"/>
          <p:cNvPicPr>
            <a:picLocks noChangeAspect="1"/>
          </p:cNvPicPr>
          <p:nvPr/>
        </p:nvPicPr>
        <p:blipFill>
          <a:blip r:embed="rId3"/>
          <a:stretch>
            <a:fillRect/>
          </a:stretch>
        </p:blipFill>
        <p:spPr>
          <a:xfrm>
            <a:off x="6762567" y="3663722"/>
            <a:ext cx="4362631" cy="2584677"/>
          </a:xfrm>
          <a:prstGeom prst="rect">
            <a:avLst/>
          </a:prstGeom>
        </p:spPr>
      </p:pic>
      <p:pic>
        <p:nvPicPr>
          <p:cNvPr id="3" name="Picture 2"/>
          <p:cNvPicPr>
            <a:picLocks noChangeAspect="1"/>
          </p:cNvPicPr>
          <p:nvPr/>
        </p:nvPicPr>
        <p:blipFill>
          <a:blip r:embed="rId4"/>
          <a:stretch>
            <a:fillRect/>
          </a:stretch>
        </p:blipFill>
        <p:spPr>
          <a:xfrm>
            <a:off x="6762567" y="1371600"/>
            <a:ext cx="4362631" cy="2126832"/>
          </a:xfrm>
          <a:prstGeom prst="rect">
            <a:avLst/>
          </a:prstGeom>
        </p:spPr>
      </p:pic>
    </p:spTree>
    <p:extLst>
      <p:ext uri="{BB962C8B-B14F-4D97-AF65-F5344CB8AC3E}">
        <p14:creationId xmlns:p14="http://schemas.microsoft.com/office/powerpoint/2010/main" val="3712611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4165600" y="6616633"/>
            <a:ext cx="3860800" cy="244475"/>
          </a:xfrm>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  </a:t>
            </a:r>
            <a:r>
              <a:rPr lang="en-GB" dirty="0">
                <a:solidFill>
                  <a:schemeClr val="tx1"/>
                </a:solidFill>
                <a:cs typeface="Helvetica Neue Light"/>
              </a:rPr>
              <a:t>|  version R0.1</a:t>
            </a:r>
            <a:endParaRPr lang="en-US" dirty="0"/>
          </a:p>
        </p:txBody>
      </p:sp>
      <p:sp>
        <p:nvSpPr>
          <p:cNvPr id="5" name="Text Placeholder 1"/>
          <p:cNvSpPr>
            <a:spLocks noGrp="1"/>
          </p:cNvSpPr>
          <p:nvPr>
            <p:ph type="body" sz="quarter" idx="10"/>
          </p:nvPr>
        </p:nvSpPr>
        <p:spPr>
          <a:xfrm>
            <a:off x="406400" y="76200"/>
            <a:ext cx="11176000" cy="609600"/>
          </a:xfrm>
        </p:spPr>
        <p:txBody>
          <a:bodyPr>
            <a:noAutofit/>
          </a:bodyPr>
          <a:lstStyle/>
          <a:p>
            <a:r>
              <a:rPr lang="en-US" sz="2800" dirty="0" smtClean="0"/>
              <a:t>New </a:t>
            </a:r>
            <a:r>
              <a:rPr lang="en-US" sz="2800" dirty="0"/>
              <a:t>Concepts </a:t>
            </a:r>
          </a:p>
        </p:txBody>
      </p:sp>
      <p:pic>
        <p:nvPicPr>
          <p:cNvPr id="2" name="Picture 1"/>
          <p:cNvPicPr>
            <a:picLocks noChangeAspect="1"/>
          </p:cNvPicPr>
          <p:nvPr/>
        </p:nvPicPr>
        <p:blipFill>
          <a:blip r:embed="rId2"/>
          <a:stretch>
            <a:fillRect/>
          </a:stretch>
        </p:blipFill>
        <p:spPr>
          <a:xfrm>
            <a:off x="6436723" y="2861336"/>
            <a:ext cx="5143500" cy="2784143"/>
          </a:xfrm>
          <a:prstGeom prst="rect">
            <a:avLst/>
          </a:prstGeom>
        </p:spPr>
      </p:pic>
      <p:pic>
        <p:nvPicPr>
          <p:cNvPr id="3" name="Picture 2"/>
          <p:cNvPicPr>
            <a:picLocks noChangeAspect="1"/>
          </p:cNvPicPr>
          <p:nvPr/>
        </p:nvPicPr>
        <p:blipFill>
          <a:blip r:embed="rId3"/>
          <a:stretch>
            <a:fillRect/>
          </a:stretch>
        </p:blipFill>
        <p:spPr>
          <a:xfrm>
            <a:off x="685800" y="3086671"/>
            <a:ext cx="4848225" cy="2333474"/>
          </a:xfrm>
          <a:prstGeom prst="rect">
            <a:avLst/>
          </a:prstGeom>
        </p:spPr>
      </p:pic>
      <p:sp>
        <p:nvSpPr>
          <p:cNvPr id="6" name="TextBox 5"/>
          <p:cNvSpPr txBox="1"/>
          <p:nvPr/>
        </p:nvSpPr>
        <p:spPr>
          <a:xfrm>
            <a:off x="685800" y="1066800"/>
            <a:ext cx="10591800" cy="1754326"/>
          </a:xfrm>
          <a:prstGeom prst="rect">
            <a:avLst/>
          </a:prstGeom>
          <a:noFill/>
        </p:spPr>
        <p:txBody>
          <a:bodyPr wrap="square" rtlCol="0">
            <a:spAutoFit/>
          </a:bodyPr>
          <a:lstStyle/>
          <a:p>
            <a:r>
              <a:rPr lang="en-US" dirty="0"/>
              <a:t>FAN WALL UNIT:</a:t>
            </a:r>
          </a:p>
          <a:p>
            <a:pPr marL="285750" indent="-285750">
              <a:buFont typeface="Arial" panose="020B0604020202020204" pitchFamily="34" charset="0"/>
              <a:buChar char="•"/>
            </a:pPr>
            <a:r>
              <a:rPr lang="en-US" dirty="0"/>
              <a:t>No requirement for false floor and floor grilles</a:t>
            </a:r>
          </a:p>
          <a:p>
            <a:pPr marL="285750" indent="-285750">
              <a:buFont typeface="Arial" panose="020B0604020202020204" pitchFamily="34" charset="0"/>
              <a:buChar char="•"/>
            </a:pPr>
            <a:r>
              <a:rPr lang="en-US" dirty="0"/>
              <a:t>Low air velocity and uniform air temperature within the room</a:t>
            </a:r>
          </a:p>
          <a:p>
            <a:pPr marL="285750" indent="-285750">
              <a:buFont typeface="Arial" panose="020B0604020202020204" pitchFamily="34" charset="0"/>
              <a:buChar char="•"/>
            </a:pPr>
            <a:r>
              <a:rPr lang="en-US" dirty="0"/>
              <a:t>Constant Supply Air temperature till top level of server rack</a:t>
            </a:r>
          </a:p>
          <a:p>
            <a:pPr marL="285750" indent="-285750">
              <a:buFont typeface="Arial" panose="020B0604020202020204" pitchFamily="34" charset="0"/>
              <a:buChar char="•"/>
            </a:pPr>
            <a:r>
              <a:rPr lang="en-US" dirty="0"/>
              <a:t>Lower pressure drop across FWU, leading to lower power consumption leading to better PUE</a:t>
            </a:r>
          </a:p>
          <a:p>
            <a:endParaRPr lang="en-IN" dirty="0"/>
          </a:p>
        </p:txBody>
      </p:sp>
    </p:spTree>
    <p:extLst>
      <p:ext uri="{BB962C8B-B14F-4D97-AF65-F5344CB8AC3E}">
        <p14:creationId xmlns:p14="http://schemas.microsoft.com/office/powerpoint/2010/main" val="3777256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4165600" y="6616633"/>
            <a:ext cx="3860800" cy="244475"/>
          </a:xfrm>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  </a:t>
            </a:r>
            <a:r>
              <a:rPr lang="en-GB" dirty="0">
                <a:solidFill>
                  <a:schemeClr val="tx1"/>
                </a:solidFill>
                <a:cs typeface="Helvetica Neue Light"/>
              </a:rPr>
              <a:t>|  version R0.1</a:t>
            </a:r>
            <a:endParaRPr lang="en-US" dirty="0"/>
          </a:p>
        </p:txBody>
      </p:sp>
      <p:sp>
        <p:nvSpPr>
          <p:cNvPr id="5" name="Text Placeholder 1"/>
          <p:cNvSpPr>
            <a:spLocks noGrp="1"/>
          </p:cNvSpPr>
          <p:nvPr>
            <p:ph type="body" sz="quarter" idx="10"/>
          </p:nvPr>
        </p:nvSpPr>
        <p:spPr>
          <a:xfrm>
            <a:off x="406400" y="76200"/>
            <a:ext cx="11176000" cy="609600"/>
          </a:xfrm>
        </p:spPr>
        <p:txBody>
          <a:bodyPr>
            <a:noAutofit/>
          </a:bodyPr>
          <a:lstStyle/>
          <a:p>
            <a:r>
              <a:rPr lang="en-US" sz="2800" dirty="0"/>
              <a:t>New Concepts </a:t>
            </a:r>
          </a:p>
        </p:txBody>
      </p:sp>
      <p:pic>
        <p:nvPicPr>
          <p:cNvPr id="2" name="Picture 1"/>
          <p:cNvPicPr>
            <a:picLocks noChangeAspect="1"/>
          </p:cNvPicPr>
          <p:nvPr/>
        </p:nvPicPr>
        <p:blipFill>
          <a:blip r:embed="rId2"/>
          <a:stretch>
            <a:fillRect/>
          </a:stretch>
        </p:blipFill>
        <p:spPr>
          <a:xfrm>
            <a:off x="6324600" y="766363"/>
            <a:ext cx="5619750" cy="3415192"/>
          </a:xfrm>
          <a:prstGeom prst="rect">
            <a:avLst/>
          </a:prstGeom>
        </p:spPr>
      </p:pic>
      <p:pic>
        <p:nvPicPr>
          <p:cNvPr id="3" name="Picture 2"/>
          <p:cNvPicPr>
            <a:picLocks noChangeAspect="1"/>
          </p:cNvPicPr>
          <p:nvPr/>
        </p:nvPicPr>
        <p:blipFill>
          <a:blip r:embed="rId3"/>
          <a:stretch>
            <a:fillRect/>
          </a:stretch>
        </p:blipFill>
        <p:spPr>
          <a:xfrm>
            <a:off x="7035800" y="4433408"/>
            <a:ext cx="4927600" cy="2305462"/>
          </a:xfrm>
          <a:prstGeom prst="rect">
            <a:avLst/>
          </a:prstGeom>
        </p:spPr>
      </p:pic>
      <p:pic>
        <p:nvPicPr>
          <p:cNvPr id="7" name="Picture 6"/>
          <p:cNvPicPr>
            <a:picLocks noChangeAspect="1"/>
          </p:cNvPicPr>
          <p:nvPr/>
        </p:nvPicPr>
        <p:blipFill>
          <a:blip r:embed="rId4"/>
          <a:stretch>
            <a:fillRect/>
          </a:stretch>
        </p:blipFill>
        <p:spPr>
          <a:xfrm>
            <a:off x="228600" y="1447800"/>
            <a:ext cx="5343525" cy="5199312"/>
          </a:xfrm>
          <a:prstGeom prst="rect">
            <a:avLst/>
          </a:prstGeom>
        </p:spPr>
      </p:pic>
      <p:sp>
        <p:nvSpPr>
          <p:cNvPr id="8" name="Rectangle 7"/>
          <p:cNvSpPr/>
          <p:nvPr/>
        </p:nvSpPr>
        <p:spPr>
          <a:xfrm>
            <a:off x="228600" y="742414"/>
            <a:ext cx="6096000" cy="923330"/>
          </a:xfrm>
          <a:prstGeom prst="rect">
            <a:avLst/>
          </a:prstGeom>
        </p:spPr>
        <p:txBody>
          <a:bodyPr>
            <a:spAutoFit/>
          </a:bodyPr>
          <a:lstStyle/>
          <a:p>
            <a:r>
              <a:rPr lang="en-US" b="1" dirty="0"/>
              <a:t>Two stage evaporative cooling /</a:t>
            </a:r>
          </a:p>
          <a:p>
            <a:r>
              <a:rPr lang="en-US" b="1" dirty="0"/>
              <a:t> Indirect Direct Evaporative Cooling</a:t>
            </a:r>
          </a:p>
          <a:p>
            <a:endParaRPr lang="en-US" dirty="0"/>
          </a:p>
        </p:txBody>
      </p:sp>
    </p:spTree>
    <p:extLst>
      <p:ext uri="{BB962C8B-B14F-4D97-AF65-F5344CB8AC3E}">
        <p14:creationId xmlns:p14="http://schemas.microsoft.com/office/powerpoint/2010/main" val="2837925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4400" y="2667000"/>
            <a:ext cx="6019800" cy="1828800"/>
          </a:xfrm>
        </p:spPr>
        <p:txBody>
          <a:bodyPr>
            <a:normAutofit/>
          </a:bodyPr>
          <a:lstStyle/>
          <a:p>
            <a:r>
              <a:rPr lang="en-US" dirty="0"/>
              <a:t>Thank You</a:t>
            </a:r>
          </a:p>
          <a:p>
            <a:endParaRPr lang="en-US" dirty="0"/>
          </a:p>
          <a:p>
            <a:r>
              <a:rPr lang="en-US" dirty="0"/>
              <a:t>Email:Prakash.lohia@ril.com</a:t>
            </a:r>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18397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76200"/>
            <a:ext cx="10769600" cy="609600"/>
          </a:xfrm>
        </p:spPr>
        <p:txBody>
          <a:bodyPr>
            <a:normAutofit/>
          </a:bodyPr>
          <a:lstStyle/>
          <a:p>
            <a:r>
              <a:rPr lang="en-US" sz="2800" dirty="0"/>
              <a:t>Agenda</a:t>
            </a:r>
          </a:p>
        </p:txBody>
      </p:sp>
      <p:sp>
        <p:nvSpPr>
          <p:cNvPr id="4" name="Footer Placeholder 3"/>
          <p:cNvSpPr>
            <a:spLocks noGrp="1"/>
          </p:cNvSpPr>
          <p:nvPr>
            <p:ph type="ftr" sz="quarter" idx="12"/>
          </p:nvPr>
        </p:nvSpPr>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a:t>
            </a:r>
            <a:r>
              <a:rPr lang="en-GB" dirty="0">
                <a:solidFill>
                  <a:schemeClr val="tx1"/>
                </a:solidFill>
                <a:cs typeface="Helvetica Neue Light"/>
              </a:rPr>
              <a:t>|  version R0.1</a:t>
            </a:r>
            <a:endParaRPr lang="en-US" dirty="0"/>
          </a:p>
        </p:txBody>
      </p:sp>
      <p:sp>
        <p:nvSpPr>
          <p:cNvPr id="5" name="Rectangle 4"/>
          <p:cNvSpPr/>
          <p:nvPr/>
        </p:nvSpPr>
        <p:spPr>
          <a:xfrm>
            <a:off x="533400" y="838200"/>
            <a:ext cx="11125200" cy="4524315"/>
          </a:xfrm>
          <a:prstGeom prst="rect">
            <a:avLst/>
          </a:prstGeom>
        </p:spPr>
        <p:txBody>
          <a:bodyPr wrap="square">
            <a:spAutoFit/>
          </a:bodyPr>
          <a:lstStyle/>
          <a:p>
            <a:pPr marL="285750" indent="-285750">
              <a:lnSpc>
                <a:spcPct val="200000"/>
              </a:lnSpc>
              <a:buFont typeface="Arial" panose="020B0604020202020204" pitchFamily="34" charset="0"/>
              <a:buChar char="•"/>
            </a:pPr>
            <a:r>
              <a:rPr lang="en-US" sz="2800" dirty="0" smtClean="0">
                <a:latin typeface="Cambria" panose="02040503050406030204" pitchFamily="18" charset="0"/>
              </a:rPr>
              <a:t>Definition of densely populated Data </a:t>
            </a:r>
            <a:r>
              <a:rPr lang="en-US" sz="2800" dirty="0">
                <a:latin typeface="Cambria" panose="02040503050406030204" pitchFamily="18" charset="0"/>
              </a:rPr>
              <a:t>C</a:t>
            </a:r>
            <a:r>
              <a:rPr lang="en-US" sz="2800" dirty="0" smtClean="0">
                <a:latin typeface="Cambria" panose="02040503050406030204" pitchFamily="18" charset="0"/>
              </a:rPr>
              <a:t>entre</a:t>
            </a:r>
            <a:endParaRPr lang="en-US" sz="2800" dirty="0">
              <a:latin typeface="Cambria" panose="02040503050406030204" pitchFamily="18" charset="0"/>
            </a:endParaRPr>
          </a:p>
          <a:p>
            <a:pPr marL="285750" indent="-285750">
              <a:lnSpc>
                <a:spcPct val="200000"/>
              </a:lnSpc>
              <a:buFont typeface="Arial" panose="020B0604020202020204" pitchFamily="34" charset="0"/>
              <a:buChar char="•"/>
            </a:pPr>
            <a:r>
              <a:rPr lang="en-US" sz="2800" dirty="0" smtClean="0">
                <a:latin typeface="Cambria" panose="02040503050406030204" pitchFamily="18" charset="0"/>
              </a:rPr>
              <a:t>Innovative cooling for location based environment</a:t>
            </a:r>
            <a:endParaRPr lang="en-US" sz="2800" dirty="0">
              <a:latin typeface="Cambria" panose="02040503050406030204" pitchFamily="18" charset="0"/>
            </a:endParaRPr>
          </a:p>
          <a:p>
            <a:pPr marL="285750" indent="-285750">
              <a:lnSpc>
                <a:spcPct val="200000"/>
              </a:lnSpc>
              <a:buFont typeface="Arial" panose="020B0604020202020204" pitchFamily="34" charset="0"/>
              <a:buChar char="•"/>
            </a:pPr>
            <a:r>
              <a:rPr lang="en-US" sz="2800" dirty="0" smtClean="0">
                <a:latin typeface="Cambria" panose="02040503050406030204" pitchFamily="18" charset="0"/>
              </a:rPr>
              <a:t>Amsterdam ( Netherlands ) Innovative Data Centre Cooling</a:t>
            </a:r>
            <a:endParaRPr lang="en-US" sz="2800" dirty="0">
              <a:latin typeface="Cambria" panose="02040503050406030204" pitchFamily="18" charset="0"/>
            </a:endParaRPr>
          </a:p>
          <a:p>
            <a:pPr marL="285750" indent="-285750">
              <a:lnSpc>
                <a:spcPct val="200000"/>
              </a:lnSpc>
              <a:buFont typeface="Arial" panose="020B0604020202020204" pitchFamily="34" charset="0"/>
              <a:buChar char="•"/>
            </a:pPr>
            <a:r>
              <a:rPr lang="en-US" sz="2800" dirty="0" smtClean="0">
                <a:latin typeface="Cambria" panose="02040503050406030204" pitchFamily="18" charset="0"/>
              </a:rPr>
              <a:t>Innovative Cooling Concepts</a:t>
            </a:r>
            <a:endParaRPr lang="en-US" sz="2800" dirty="0">
              <a:latin typeface="Cambria" panose="02040503050406030204" pitchFamily="18" charset="0"/>
            </a:endParaRPr>
          </a:p>
          <a:p>
            <a:pPr marL="285750" indent="-285750">
              <a:lnSpc>
                <a:spcPct val="200000"/>
              </a:lnSpc>
              <a:buFont typeface="Arial" panose="020B0604020202020204" pitchFamily="34" charset="0"/>
              <a:buChar char="•"/>
            </a:pPr>
            <a:endParaRPr lang="en-US" sz="1600" dirty="0">
              <a:latin typeface="Cambria" panose="02040503050406030204" pitchFamily="18" charset="0"/>
            </a:endParaRPr>
          </a:p>
          <a:p>
            <a:pPr marL="285750" indent="-285750">
              <a:lnSpc>
                <a:spcPct val="200000"/>
              </a:lnSpc>
              <a:buFont typeface="Arial" panose="020B0604020202020204" pitchFamily="34" charset="0"/>
              <a:buChar char="•"/>
            </a:pPr>
            <a:endParaRPr lang="en-IN" sz="1600" dirty="0">
              <a:latin typeface="Cambria" panose="02040503050406030204" pitchFamily="18" charset="0"/>
            </a:endParaRPr>
          </a:p>
        </p:txBody>
      </p:sp>
    </p:spTree>
    <p:extLst>
      <p:ext uri="{BB962C8B-B14F-4D97-AF65-F5344CB8AC3E}">
        <p14:creationId xmlns:p14="http://schemas.microsoft.com/office/powerpoint/2010/main" val="4004022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76200"/>
            <a:ext cx="10769600" cy="609600"/>
          </a:xfrm>
        </p:spPr>
        <p:txBody>
          <a:bodyPr>
            <a:normAutofit/>
          </a:bodyPr>
          <a:lstStyle/>
          <a:p>
            <a:r>
              <a:rPr lang="en-US" sz="2800" dirty="0"/>
              <a:t>Definition of densely populated Data Centre</a:t>
            </a:r>
          </a:p>
        </p:txBody>
      </p:sp>
      <p:sp>
        <p:nvSpPr>
          <p:cNvPr id="4" name="Footer Placeholder 3"/>
          <p:cNvSpPr>
            <a:spLocks noGrp="1"/>
          </p:cNvSpPr>
          <p:nvPr>
            <p:ph type="ftr" sz="quarter" idx="12"/>
          </p:nvPr>
        </p:nvSpPr>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a:t>
            </a:r>
            <a:r>
              <a:rPr lang="en-GB" dirty="0">
                <a:solidFill>
                  <a:schemeClr val="tx1"/>
                </a:solidFill>
                <a:cs typeface="Helvetica Neue Light"/>
              </a:rPr>
              <a:t>|  version R0.1</a:t>
            </a:r>
            <a:endParaRPr lang="en-US" dirty="0"/>
          </a:p>
        </p:txBody>
      </p:sp>
      <p:pic>
        <p:nvPicPr>
          <p:cNvPr id="12" name="Picture 11"/>
          <p:cNvPicPr>
            <a:picLocks noChangeAspect="1"/>
          </p:cNvPicPr>
          <p:nvPr/>
        </p:nvPicPr>
        <p:blipFill>
          <a:blip r:embed="rId2"/>
          <a:stretch>
            <a:fillRect/>
          </a:stretch>
        </p:blipFill>
        <p:spPr>
          <a:xfrm>
            <a:off x="228600" y="1600200"/>
            <a:ext cx="11582400" cy="4191000"/>
          </a:xfrm>
          <a:prstGeom prst="rect">
            <a:avLst/>
          </a:prstGeom>
        </p:spPr>
      </p:pic>
    </p:spTree>
    <p:extLst>
      <p:ext uri="{BB962C8B-B14F-4D97-AF65-F5344CB8AC3E}">
        <p14:creationId xmlns:p14="http://schemas.microsoft.com/office/powerpoint/2010/main" val="288441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76200"/>
            <a:ext cx="10769600" cy="609600"/>
          </a:xfrm>
        </p:spPr>
        <p:txBody>
          <a:bodyPr>
            <a:normAutofit/>
          </a:bodyPr>
          <a:lstStyle/>
          <a:p>
            <a:r>
              <a:rPr lang="en-US" sz="2800" dirty="0"/>
              <a:t>Innovative cooling for location based environment</a:t>
            </a:r>
          </a:p>
          <a:p>
            <a:endParaRPr lang="en-US" sz="4000" dirty="0"/>
          </a:p>
        </p:txBody>
      </p:sp>
      <p:sp>
        <p:nvSpPr>
          <p:cNvPr id="4" name="Footer Placeholder 3"/>
          <p:cNvSpPr>
            <a:spLocks noGrp="1"/>
          </p:cNvSpPr>
          <p:nvPr>
            <p:ph type="ftr" sz="quarter" idx="12"/>
          </p:nvPr>
        </p:nvSpPr>
        <p:spPr/>
        <p:txBody>
          <a:bodyPr/>
          <a:lstStyle/>
          <a:p>
            <a:r>
              <a:rPr lang="en-GB" dirty="0">
                <a:solidFill>
                  <a:schemeClr val="tx1"/>
                </a:solidFill>
                <a:cs typeface="Helvetica Neue Light"/>
              </a:rPr>
              <a:t>Confidential  |  </a:t>
            </a:r>
            <a:r>
              <a:rPr lang="en-GB" dirty="0" smtClean="0">
                <a:solidFill>
                  <a:schemeClr val="tx1"/>
                </a:solidFill>
                <a:cs typeface="Helvetica Neue Light"/>
              </a:rPr>
              <a:t>19.10..2020</a:t>
            </a:r>
            <a:r>
              <a:rPr lang="en-GB" dirty="0">
                <a:solidFill>
                  <a:schemeClr val="tx1"/>
                </a:solidFill>
                <a:cs typeface="Helvetica Neue Light"/>
              </a:rPr>
              <a:t>|  version R0.1</a:t>
            </a:r>
            <a:endParaRPr lang="en-US" dirty="0"/>
          </a:p>
        </p:txBody>
      </p:sp>
      <p:pic>
        <p:nvPicPr>
          <p:cNvPr id="2049" name="Picture 1">
            <a:hlinkClick r:id="rId2" tooltip="Average monthly minimum and maximum temperature in celsius in Amsterdam, Netherland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58045"/>
            <a:ext cx="6324600" cy="36375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742026"/>
            <a:ext cx="8991600" cy="461665"/>
          </a:xfrm>
          <a:prstGeom prst="rect">
            <a:avLst/>
          </a:prstGeom>
          <a:noFill/>
        </p:spPr>
        <p:txBody>
          <a:bodyPr wrap="square" rtlCol="0">
            <a:spAutoFit/>
          </a:bodyPr>
          <a:lstStyle/>
          <a:p>
            <a:r>
              <a:rPr lang="en-US" sz="2400" b="1" dirty="0" smtClean="0"/>
              <a:t>Amsterdam (Netherlands) environment condition</a:t>
            </a:r>
            <a:endParaRPr lang="en-IN" sz="2400" b="1" dirty="0"/>
          </a:p>
        </p:txBody>
      </p:sp>
      <p:sp>
        <p:nvSpPr>
          <p:cNvPr id="11" name="TextBox 10"/>
          <p:cNvSpPr txBox="1"/>
          <p:nvPr/>
        </p:nvSpPr>
        <p:spPr>
          <a:xfrm>
            <a:off x="380274" y="1238788"/>
            <a:ext cx="10134600" cy="646331"/>
          </a:xfrm>
          <a:prstGeom prst="rect">
            <a:avLst/>
          </a:prstGeom>
          <a:noFill/>
        </p:spPr>
        <p:txBody>
          <a:bodyPr wrap="square" rtlCol="0">
            <a:spAutoFit/>
          </a:bodyPr>
          <a:lstStyle/>
          <a:p>
            <a:r>
              <a:rPr lang="en-US" dirty="0"/>
              <a:t>Average day and night </a:t>
            </a:r>
            <a:r>
              <a:rPr lang="en-US" dirty="0" smtClean="0"/>
              <a:t>temperatures</a:t>
            </a:r>
            <a:r>
              <a:rPr lang="en-US" dirty="0"/>
              <a:t>						</a:t>
            </a:r>
          </a:p>
          <a:p>
            <a:r>
              <a:rPr lang="en-US" dirty="0"/>
              <a:t>The </a:t>
            </a:r>
            <a:r>
              <a:rPr lang="en-US" dirty="0" smtClean="0"/>
              <a:t>average </a:t>
            </a:r>
            <a:r>
              <a:rPr lang="en-US" dirty="0"/>
              <a:t>minimum and maximum temperatures over the year</a:t>
            </a:r>
            <a:r>
              <a:rPr lang="en-US" dirty="0" smtClean="0"/>
              <a:t>.</a:t>
            </a:r>
            <a:endParaRPr lang="en-US" dirty="0"/>
          </a:p>
        </p:txBody>
      </p:sp>
      <p:sp>
        <p:nvSpPr>
          <p:cNvPr id="7" name="TextBox 6"/>
          <p:cNvSpPr txBox="1"/>
          <p:nvPr/>
        </p:nvSpPr>
        <p:spPr>
          <a:xfrm>
            <a:off x="7086600" y="1259917"/>
            <a:ext cx="5181600" cy="618630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ym typeface="Wingdings" panose="05000000000000000000" pitchFamily="2" charset="2"/>
              </a:rPr>
              <a:t>Winter ( December to February) </a:t>
            </a:r>
            <a:r>
              <a:rPr lang="en-US" dirty="0" smtClean="0">
                <a:sym typeface="Wingdings" panose="05000000000000000000" pitchFamily="2" charset="2"/>
              </a:rPr>
              <a:t>: </a:t>
            </a:r>
            <a:r>
              <a:rPr lang="en-US" dirty="0" smtClean="0">
                <a:solidFill>
                  <a:srgbClr val="0070C0"/>
                </a:solidFill>
                <a:sym typeface="Wingdings" panose="05000000000000000000" pitchFamily="2" charset="2"/>
              </a:rPr>
              <a:t>2 to 6 </a:t>
            </a:r>
            <a:r>
              <a:rPr lang="en-US" dirty="0" smtClean="0">
                <a:sym typeface="Wingdings" panose="05000000000000000000" pitchFamily="2" charset="2"/>
              </a:rPr>
              <a:t>degree C</a:t>
            </a: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r>
              <a:rPr lang="en-US" b="1" dirty="0">
                <a:sym typeface="Wingdings" panose="05000000000000000000" pitchFamily="2" charset="2"/>
              </a:rPr>
              <a:t>Spring (March to May) </a:t>
            </a:r>
            <a:r>
              <a:rPr lang="en-US" dirty="0">
                <a:sym typeface="Wingdings" panose="05000000000000000000" pitchFamily="2" charset="2"/>
              </a:rPr>
              <a:t>: </a:t>
            </a:r>
            <a:r>
              <a:rPr lang="en-US" dirty="0">
                <a:solidFill>
                  <a:srgbClr val="0070C0"/>
                </a:solidFill>
                <a:sym typeface="Wingdings" panose="05000000000000000000" pitchFamily="2" charset="2"/>
              </a:rPr>
              <a:t>10-17</a:t>
            </a:r>
            <a:r>
              <a:rPr lang="en-US" dirty="0">
                <a:sym typeface="Wingdings" panose="05000000000000000000" pitchFamily="2" charset="2"/>
              </a:rPr>
              <a:t> degree </a:t>
            </a:r>
            <a:r>
              <a:rPr lang="en-US" dirty="0" smtClean="0">
                <a:sym typeface="Wingdings" panose="05000000000000000000" pitchFamily="2" charset="2"/>
              </a:rPr>
              <a:t>C</a:t>
            </a: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r>
              <a:rPr lang="en-US" b="1" dirty="0"/>
              <a:t>Summer</a:t>
            </a:r>
            <a:r>
              <a:rPr lang="en-US" b="1" dirty="0">
                <a:sym typeface="Wingdings" panose="05000000000000000000" pitchFamily="2" charset="2"/>
              </a:rPr>
              <a:t> (June to August): </a:t>
            </a:r>
            <a:r>
              <a:rPr lang="en-US" dirty="0">
                <a:solidFill>
                  <a:srgbClr val="0070C0"/>
                </a:solidFill>
                <a:sym typeface="Wingdings" panose="05000000000000000000" pitchFamily="2" charset="2"/>
              </a:rPr>
              <a:t>20-25</a:t>
            </a:r>
            <a:r>
              <a:rPr lang="en-US" dirty="0">
                <a:sym typeface="Wingdings" panose="05000000000000000000" pitchFamily="2" charset="2"/>
              </a:rPr>
              <a:t> degree </a:t>
            </a:r>
            <a:r>
              <a:rPr lang="en-US" dirty="0" smtClean="0">
                <a:sym typeface="Wingdings" panose="05000000000000000000" pitchFamily="2" charset="2"/>
              </a:rPr>
              <a:t>C</a:t>
            </a: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r>
              <a:rPr lang="en-US" b="1" dirty="0" smtClean="0">
                <a:sym typeface="Wingdings" panose="05000000000000000000" pitchFamily="2" charset="2"/>
              </a:rPr>
              <a:t>Autumn (September to December): </a:t>
            </a:r>
            <a:r>
              <a:rPr lang="en-US" dirty="0" smtClean="0">
                <a:solidFill>
                  <a:srgbClr val="0070C0"/>
                </a:solidFill>
                <a:sym typeface="Wingdings" panose="05000000000000000000" pitchFamily="2" charset="2"/>
              </a:rPr>
              <a:t>7.6 -13.6 </a:t>
            </a:r>
            <a:r>
              <a:rPr lang="en-US" dirty="0" smtClean="0">
                <a:sym typeface="Wingdings" panose="05000000000000000000" pitchFamily="2" charset="2"/>
              </a:rPr>
              <a:t>degree C</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t>The </a:t>
            </a:r>
            <a:r>
              <a:rPr lang="en-US" dirty="0"/>
              <a:t>average </a:t>
            </a:r>
            <a:r>
              <a:rPr lang="en-US" b="1" dirty="0"/>
              <a:t>temperature</a:t>
            </a:r>
            <a:r>
              <a:rPr lang="en-US" dirty="0"/>
              <a:t> in the </a:t>
            </a:r>
            <a:r>
              <a:rPr lang="en-US" b="1" dirty="0"/>
              <a:t>Netherlands</a:t>
            </a:r>
            <a:r>
              <a:rPr lang="en-US" dirty="0"/>
              <a:t> during </a:t>
            </a:r>
            <a:r>
              <a:rPr lang="en-US" b="1" dirty="0"/>
              <a:t>autumn</a:t>
            </a:r>
            <a:r>
              <a:rPr lang="en-US" dirty="0"/>
              <a:t> is </a:t>
            </a:r>
            <a:r>
              <a:rPr lang="en-US" dirty="0" smtClean="0"/>
              <a:t>10.6 degree C</a:t>
            </a:r>
            <a:r>
              <a:rPr lang="en-US" dirty="0"/>
              <a:t>. </a:t>
            </a:r>
            <a:endParaRPr lang="en-US" dirty="0" smtClean="0"/>
          </a:p>
          <a:p>
            <a:r>
              <a:rPr lang="en-US" dirty="0" smtClean="0"/>
              <a:t>     Generally</a:t>
            </a:r>
            <a:r>
              <a:rPr lang="en-US" dirty="0"/>
              <a:t>, </a:t>
            </a:r>
            <a:r>
              <a:rPr lang="en-US" b="1" dirty="0"/>
              <a:t>autumn</a:t>
            </a:r>
            <a:r>
              <a:rPr lang="en-US" dirty="0"/>
              <a:t> is the </a:t>
            </a:r>
            <a:r>
              <a:rPr lang="en-US" dirty="0">
                <a:solidFill>
                  <a:srgbClr val="0070C0"/>
                </a:solidFill>
              </a:rPr>
              <a:t>wettest </a:t>
            </a:r>
            <a:r>
              <a:rPr lang="en-US" b="1" dirty="0">
                <a:solidFill>
                  <a:srgbClr val="0070C0"/>
                </a:solidFill>
              </a:rPr>
              <a:t>season</a:t>
            </a:r>
            <a:r>
              <a:rPr lang="en-US" dirty="0"/>
              <a:t> in the </a:t>
            </a:r>
            <a:r>
              <a:rPr lang="en-US" b="1" dirty="0"/>
              <a:t>Netherlands</a:t>
            </a:r>
            <a:r>
              <a:rPr lang="en-US" dirty="0"/>
              <a:t>, with November being the month with </a:t>
            </a:r>
            <a:r>
              <a:rPr lang="en-US" dirty="0" smtClean="0"/>
              <a:t>the</a:t>
            </a:r>
          </a:p>
          <a:p>
            <a:r>
              <a:rPr lang="en-US" dirty="0"/>
              <a:t> </a:t>
            </a:r>
            <a:r>
              <a:rPr lang="en-US" dirty="0" smtClean="0"/>
              <a:t>    </a:t>
            </a:r>
            <a:r>
              <a:rPr lang="en-US" dirty="0"/>
              <a:t>most precipitation.</a:t>
            </a:r>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For two to three days temperature goes 30 - 32 degree C</a:t>
            </a:r>
          </a:p>
          <a:p>
            <a:endParaRPr lang="en-US" dirty="0" smtClean="0">
              <a:sym typeface="Wingdings" panose="05000000000000000000" pitchFamily="2" charset="2"/>
            </a:endParaRPr>
          </a:p>
          <a:p>
            <a:endParaRPr lang="en-IN" dirty="0"/>
          </a:p>
        </p:txBody>
      </p:sp>
    </p:spTree>
    <p:extLst>
      <p:ext uri="{BB962C8B-B14F-4D97-AF65-F5344CB8AC3E}">
        <p14:creationId xmlns:p14="http://schemas.microsoft.com/office/powerpoint/2010/main" val="474282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200"/>
            <a:ext cx="10642600" cy="609600"/>
          </a:xfrm>
        </p:spPr>
        <p:txBody>
          <a:bodyPr>
            <a:noAutofit/>
          </a:bodyPr>
          <a:lstStyle/>
          <a:p>
            <a:r>
              <a:rPr lang="en-US" sz="2800" dirty="0"/>
              <a:t>Amsterdam </a:t>
            </a:r>
            <a:r>
              <a:rPr lang="en-US" sz="2800" dirty="0" smtClean="0"/>
              <a:t>Data Centre </a:t>
            </a:r>
            <a:r>
              <a:rPr lang="en-US" sz="2800" dirty="0"/>
              <a:t>cooled by </a:t>
            </a:r>
            <a:r>
              <a:rPr lang="en-US" sz="2800" dirty="0" smtClean="0"/>
              <a:t>rotary exchange  </a:t>
            </a:r>
            <a:r>
              <a:rPr lang="en-US" sz="2800" dirty="0"/>
              <a:t>wheel</a:t>
            </a:r>
            <a:endParaRPr lang="en-IN" sz="2800" dirty="0"/>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sp>
        <p:nvSpPr>
          <p:cNvPr id="6" name="TextBox 5"/>
          <p:cNvSpPr txBox="1"/>
          <p:nvPr/>
        </p:nvSpPr>
        <p:spPr>
          <a:xfrm>
            <a:off x="304800" y="844362"/>
            <a:ext cx="10439400" cy="523220"/>
          </a:xfrm>
          <a:prstGeom prst="rect">
            <a:avLst/>
          </a:prstGeom>
          <a:noFill/>
        </p:spPr>
        <p:txBody>
          <a:bodyPr wrap="square" rtlCol="0">
            <a:spAutoFit/>
          </a:bodyPr>
          <a:lstStyle/>
          <a:p>
            <a:r>
              <a:rPr lang="en-US" sz="2800" b="1" dirty="0" smtClean="0"/>
              <a:t>The rotary exchange wheel </a:t>
            </a:r>
            <a:endParaRPr lang="en-IN" sz="2800" b="1" dirty="0"/>
          </a:p>
        </p:txBody>
      </p:sp>
      <p:pic>
        <p:nvPicPr>
          <p:cNvPr id="3" name="Picture 2"/>
          <p:cNvPicPr>
            <a:picLocks noChangeAspect="1"/>
          </p:cNvPicPr>
          <p:nvPr/>
        </p:nvPicPr>
        <p:blipFill>
          <a:blip r:embed="rId2"/>
          <a:stretch>
            <a:fillRect/>
          </a:stretch>
        </p:blipFill>
        <p:spPr>
          <a:xfrm>
            <a:off x="152400" y="1813172"/>
            <a:ext cx="6238875" cy="4129088"/>
          </a:xfrm>
          <a:prstGeom prst="rect">
            <a:avLst/>
          </a:prstGeom>
        </p:spPr>
      </p:pic>
      <p:pic>
        <p:nvPicPr>
          <p:cNvPr id="7" name="Picture 6"/>
          <p:cNvPicPr>
            <a:picLocks noChangeAspect="1"/>
          </p:cNvPicPr>
          <p:nvPr/>
        </p:nvPicPr>
        <p:blipFill>
          <a:blip r:embed="rId3"/>
          <a:stretch>
            <a:fillRect/>
          </a:stretch>
        </p:blipFill>
        <p:spPr>
          <a:xfrm>
            <a:off x="7086598" y="891300"/>
            <a:ext cx="4744779" cy="2986416"/>
          </a:xfrm>
          <a:prstGeom prst="rect">
            <a:avLst/>
          </a:prstGeom>
        </p:spPr>
      </p:pic>
      <p:pic>
        <p:nvPicPr>
          <p:cNvPr id="8" name="Picture 7"/>
          <p:cNvPicPr>
            <a:picLocks noChangeAspect="1"/>
          </p:cNvPicPr>
          <p:nvPr/>
        </p:nvPicPr>
        <p:blipFill>
          <a:blip r:embed="rId4"/>
          <a:stretch>
            <a:fillRect/>
          </a:stretch>
        </p:blipFill>
        <p:spPr>
          <a:xfrm>
            <a:off x="7391399" y="3966867"/>
            <a:ext cx="4135179" cy="2619066"/>
          </a:xfrm>
          <a:prstGeom prst="rect">
            <a:avLst/>
          </a:prstGeom>
        </p:spPr>
      </p:pic>
    </p:spTree>
    <p:extLst>
      <p:ext uri="{BB962C8B-B14F-4D97-AF65-F5344CB8AC3E}">
        <p14:creationId xmlns:p14="http://schemas.microsoft.com/office/powerpoint/2010/main" val="157390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76200"/>
            <a:ext cx="10769600" cy="609600"/>
          </a:xfrm>
        </p:spPr>
        <p:txBody>
          <a:bodyPr>
            <a:noAutofit/>
          </a:bodyPr>
          <a:lstStyle/>
          <a:p>
            <a:r>
              <a:rPr lang="en-US" sz="2800" dirty="0" smtClean="0"/>
              <a:t>Cooling Data Centre with evaporative cooling</a:t>
            </a:r>
            <a:endParaRPr lang="en-IN" sz="2800" dirty="0"/>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sp>
        <p:nvSpPr>
          <p:cNvPr id="3" name="TextBox 2"/>
          <p:cNvSpPr txBox="1"/>
          <p:nvPr/>
        </p:nvSpPr>
        <p:spPr>
          <a:xfrm>
            <a:off x="35257" y="800249"/>
            <a:ext cx="7696200" cy="369332"/>
          </a:xfrm>
          <a:prstGeom prst="rect">
            <a:avLst/>
          </a:prstGeom>
          <a:noFill/>
        </p:spPr>
        <p:txBody>
          <a:bodyPr wrap="square" rtlCol="0">
            <a:spAutoFit/>
          </a:bodyPr>
          <a:lstStyle/>
          <a:p>
            <a:r>
              <a:rPr lang="en-IN" b="1" dirty="0"/>
              <a:t>E</a:t>
            </a:r>
            <a:r>
              <a:rPr lang="en-IN" b="1" dirty="0" smtClean="0"/>
              <a:t>vaporative </a:t>
            </a:r>
            <a:r>
              <a:rPr lang="en-IN" b="1" dirty="0"/>
              <a:t>cooling technology</a:t>
            </a:r>
            <a:endParaRPr lang="en-IN" dirty="0"/>
          </a:p>
        </p:txBody>
      </p:sp>
      <p:sp>
        <p:nvSpPr>
          <p:cNvPr id="5" name="TextBox 4"/>
          <p:cNvSpPr txBox="1"/>
          <p:nvPr/>
        </p:nvSpPr>
        <p:spPr>
          <a:xfrm>
            <a:off x="183303" y="780916"/>
            <a:ext cx="11856297" cy="2523768"/>
          </a:xfrm>
          <a:prstGeom prst="rect">
            <a:avLst/>
          </a:prstGeom>
          <a:noFill/>
        </p:spPr>
        <p:txBody>
          <a:bodyPr wrap="square" rtlCol="0">
            <a:spAutoFit/>
          </a:bodyPr>
          <a:lstStyle/>
          <a:p>
            <a:endParaRPr lang="en-US" dirty="0" smtClean="0"/>
          </a:p>
          <a:p>
            <a:r>
              <a:rPr lang="en-US" sz="1400" dirty="0" smtClean="0"/>
              <a:t>In </a:t>
            </a:r>
            <a:r>
              <a:rPr lang="en-US" sz="1400" dirty="0"/>
              <a:t>the Netherlands the climate is cold enough to </a:t>
            </a:r>
            <a:r>
              <a:rPr lang="en-US" sz="1400" dirty="0" smtClean="0"/>
              <a:t>be able </a:t>
            </a:r>
            <a:r>
              <a:rPr lang="en-US" sz="1400" dirty="0"/>
              <a:t>to provide the data </a:t>
            </a:r>
            <a:r>
              <a:rPr lang="en-US" sz="1400" dirty="0" err="1"/>
              <a:t>centre</a:t>
            </a:r>
            <a:r>
              <a:rPr lang="en-US" sz="1400" dirty="0"/>
              <a:t> with the </a:t>
            </a:r>
            <a:r>
              <a:rPr lang="en-US" sz="1400" dirty="0" smtClean="0"/>
              <a:t>necessary cooling </a:t>
            </a:r>
            <a:r>
              <a:rPr lang="en-US" sz="1400" dirty="0"/>
              <a:t>on most days of the year. </a:t>
            </a:r>
            <a:r>
              <a:rPr lang="en-US" sz="1400" dirty="0">
                <a:solidFill>
                  <a:schemeClr val="accent6">
                    <a:lumMod val="50000"/>
                  </a:schemeClr>
                </a:solidFill>
              </a:rPr>
              <a:t>During the </a:t>
            </a:r>
            <a:r>
              <a:rPr lang="en-US" sz="1400" dirty="0" smtClean="0">
                <a:solidFill>
                  <a:schemeClr val="accent6">
                    <a:lumMod val="50000"/>
                  </a:schemeClr>
                </a:solidFill>
              </a:rPr>
              <a:t>average 350 </a:t>
            </a:r>
            <a:r>
              <a:rPr lang="en-US" sz="1400" dirty="0">
                <a:solidFill>
                  <a:schemeClr val="accent6">
                    <a:lumMod val="50000"/>
                  </a:schemeClr>
                </a:solidFill>
              </a:rPr>
              <a:t>hours a year - out of an annual total of </a:t>
            </a:r>
            <a:r>
              <a:rPr lang="en-US" sz="1400" dirty="0" smtClean="0">
                <a:solidFill>
                  <a:schemeClr val="accent6">
                    <a:lumMod val="50000"/>
                  </a:schemeClr>
                </a:solidFill>
              </a:rPr>
              <a:t>8760 hours </a:t>
            </a:r>
            <a:r>
              <a:rPr lang="en-US" sz="1400" dirty="0">
                <a:solidFill>
                  <a:schemeClr val="accent6">
                    <a:lumMod val="50000"/>
                  </a:schemeClr>
                </a:solidFill>
              </a:rPr>
              <a:t>- when it is too warm to do this, that </a:t>
            </a:r>
            <a:r>
              <a:rPr lang="en-US" sz="1400" dirty="0" smtClean="0">
                <a:solidFill>
                  <a:schemeClr val="accent6">
                    <a:lumMod val="50000"/>
                  </a:schemeClr>
                </a:solidFill>
              </a:rPr>
              <a:t>outside air </a:t>
            </a:r>
            <a:r>
              <a:rPr lang="en-US" sz="1400" dirty="0">
                <a:solidFill>
                  <a:schemeClr val="accent6">
                    <a:lumMod val="50000"/>
                  </a:schemeClr>
                </a:solidFill>
              </a:rPr>
              <a:t>is given additional cooling. </a:t>
            </a:r>
            <a:endParaRPr lang="en-US" sz="1400" dirty="0" smtClean="0">
              <a:solidFill>
                <a:schemeClr val="accent6">
                  <a:lumMod val="50000"/>
                </a:schemeClr>
              </a:solidFill>
            </a:endParaRPr>
          </a:p>
          <a:p>
            <a:endParaRPr lang="en-US" sz="1400" dirty="0" smtClean="0">
              <a:solidFill>
                <a:srgbClr val="0070C0"/>
              </a:solidFill>
            </a:endParaRPr>
          </a:p>
          <a:p>
            <a:r>
              <a:rPr lang="en-US" sz="1400" dirty="0" smtClean="0">
                <a:solidFill>
                  <a:srgbClr val="0070C0"/>
                </a:solidFill>
              </a:rPr>
              <a:t>This </a:t>
            </a:r>
            <a:r>
              <a:rPr lang="en-US" sz="1400" dirty="0">
                <a:solidFill>
                  <a:srgbClr val="0070C0"/>
                </a:solidFill>
              </a:rPr>
              <a:t>is done </a:t>
            </a:r>
            <a:r>
              <a:rPr lang="en-US" sz="1400" dirty="0" smtClean="0">
                <a:solidFill>
                  <a:srgbClr val="0070C0"/>
                </a:solidFill>
              </a:rPr>
              <a:t>using the </a:t>
            </a:r>
            <a:r>
              <a:rPr lang="en-US" sz="1400" dirty="0" err="1">
                <a:solidFill>
                  <a:srgbClr val="0070C0"/>
                </a:solidFill>
              </a:rPr>
              <a:t>StatiqCooling</a:t>
            </a:r>
            <a:r>
              <a:rPr lang="en-US" sz="1400" dirty="0">
                <a:solidFill>
                  <a:srgbClr val="0070C0"/>
                </a:solidFill>
              </a:rPr>
              <a:t> heat exchanger which cools </a:t>
            </a:r>
            <a:r>
              <a:rPr lang="en-US" sz="1400" dirty="0" smtClean="0">
                <a:solidFill>
                  <a:srgbClr val="0070C0"/>
                </a:solidFill>
              </a:rPr>
              <a:t>the air </a:t>
            </a:r>
            <a:r>
              <a:rPr lang="en-US" sz="1400" dirty="0">
                <a:solidFill>
                  <a:srgbClr val="0070C0"/>
                </a:solidFill>
              </a:rPr>
              <a:t>by evaporating water, and the water </a:t>
            </a:r>
            <a:r>
              <a:rPr lang="en-US" sz="1400" dirty="0" err="1" smtClean="0">
                <a:solidFill>
                  <a:srgbClr val="0070C0"/>
                </a:solidFill>
              </a:rPr>
              <a:t>vapour</a:t>
            </a:r>
            <a:r>
              <a:rPr lang="en-US" sz="1400" dirty="0" smtClean="0">
                <a:solidFill>
                  <a:srgbClr val="0070C0"/>
                </a:solidFill>
              </a:rPr>
              <a:t> which </a:t>
            </a:r>
            <a:r>
              <a:rPr lang="en-US" sz="1400" dirty="0">
                <a:solidFill>
                  <a:srgbClr val="0070C0"/>
                </a:solidFill>
              </a:rPr>
              <a:t>is thereby released is fed outside </a:t>
            </a:r>
            <a:r>
              <a:rPr lang="en-US" sz="1400" dirty="0" smtClean="0">
                <a:solidFill>
                  <a:srgbClr val="0070C0"/>
                </a:solidFill>
              </a:rPr>
              <a:t>immediately so </a:t>
            </a:r>
            <a:r>
              <a:rPr lang="en-US" sz="1400" dirty="0">
                <a:solidFill>
                  <a:srgbClr val="0070C0"/>
                </a:solidFill>
              </a:rPr>
              <a:t>that the data </a:t>
            </a:r>
            <a:r>
              <a:rPr lang="en-US" sz="1400" dirty="0" err="1">
                <a:solidFill>
                  <a:srgbClr val="0070C0"/>
                </a:solidFill>
              </a:rPr>
              <a:t>centre</a:t>
            </a:r>
            <a:r>
              <a:rPr lang="en-US" sz="1400" dirty="0">
                <a:solidFill>
                  <a:srgbClr val="0070C0"/>
                </a:solidFill>
              </a:rPr>
              <a:t> does not become too </a:t>
            </a:r>
            <a:r>
              <a:rPr lang="en-US" sz="1400" dirty="0" smtClean="0">
                <a:solidFill>
                  <a:srgbClr val="0070C0"/>
                </a:solidFill>
              </a:rPr>
              <a:t>humid. </a:t>
            </a:r>
          </a:p>
          <a:p>
            <a:endParaRPr lang="en-US" sz="1400" dirty="0" smtClean="0"/>
          </a:p>
          <a:p>
            <a:r>
              <a:rPr lang="en-US" sz="1400" dirty="0" smtClean="0"/>
              <a:t>The </a:t>
            </a:r>
            <a:r>
              <a:rPr lang="en-US" sz="1400" dirty="0"/>
              <a:t>heat from the data </a:t>
            </a:r>
            <a:r>
              <a:rPr lang="en-US" sz="1400" dirty="0" err="1"/>
              <a:t>centre</a:t>
            </a:r>
            <a:r>
              <a:rPr lang="en-US" sz="1400" dirty="0"/>
              <a:t> is reused and mixed with air drawn directly from outside to achieve the desired cooling temperature. </a:t>
            </a:r>
          </a:p>
          <a:p>
            <a:endParaRPr lang="en-US" sz="1400" dirty="0" smtClean="0">
              <a:solidFill>
                <a:srgbClr val="0070C0"/>
              </a:solidFill>
            </a:endParaRPr>
          </a:p>
          <a:p>
            <a:r>
              <a:rPr lang="en-US" sz="1400" dirty="0" smtClean="0">
                <a:solidFill>
                  <a:srgbClr val="7030A0"/>
                </a:solidFill>
              </a:rPr>
              <a:t>In </a:t>
            </a:r>
            <a:r>
              <a:rPr lang="en-US" sz="1400" dirty="0">
                <a:solidFill>
                  <a:srgbClr val="7030A0"/>
                </a:solidFill>
              </a:rPr>
              <a:t>the winter we used that processed air to </a:t>
            </a:r>
            <a:r>
              <a:rPr lang="en-US" sz="1400" dirty="0" smtClean="0">
                <a:solidFill>
                  <a:srgbClr val="7030A0"/>
                </a:solidFill>
              </a:rPr>
              <a:t>humidify the </a:t>
            </a:r>
            <a:r>
              <a:rPr lang="en-US" sz="1400" dirty="0">
                <a:solidFill>
                  <a:srgbClr val="7030A0"/>
                </a:solidFill>
              </a:rPr>
              <a:t>cold air. </a:t>
            </a:r>
            <a:r>
              <a:rPr lang="en-US" sz="1400" dirty="0"/>
              <a:t>This concept from Datacenter </a:t>
            </a:r>
            <a:r>
              <a:rPr lang="en-US" sz="1400" dirty="0" smtClean="0"/>
              <a:t>Infra Solutions </a:t>
            </a:r>
            <a:r>
              <a:rPr lang="en-US" sz="1400" dirty="0"/>
              <a:t>offers a solution which is </a:t>
            </a:r>
            <a:r>
              <a:rPr lang="en-US" sz="1400" dirty="0" smtClean="0"/>
              <a:t>sustainable, available </a:t>
            </a:r>
            <a:r>
              <a:rPr lang="en-US" sz="1400" dirty="0"/>
              <a:t>and highly lucrative throughout the </a:t>
            </a:r>
            <a:r>
              <a:rPr lang="en-US" sz="1400" dirty="0" smtClean="0"/>
              <a:t>year in </a:t>
            </a:r>
            <a:r>
              <a:rPr lang="en-US" sz="1400" dirty="0"/>
              <a:t>accordance with </a:t>
            </a:r>
            <a:r>
              <a:rPr lang="en-US" sz="1400" dirty="0" smtClean="0"/>
              <a:t>the ARSHRAE </a:t>
            </a:r>
            <a:r>
              <a:rPr lang="en-US" sz="1400" dirty="0"/>
              <a:t>standard.</a:t>
            </a:r>
            <a:endParaRPr lang="en-IN" sz="1400" dirty="0"/>
          </a:p>
        </p:txBody>
      </p:sp>
      <p:pic>
        <p:nvPicPr>
          <p:cNvPr id="9" name="Picture 2" descr="Data Center Water Use Moves to the Forefront | Data Center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 y="3304684"/>
            <a:ext cx="11399097" cy="316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37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709026"/>
            <a:ext cx="10769600" cy="304800"/>
          </a:xfrm>
        </p:spPr>
        <p:txBody>
          <a:bodyPr>
            <a:noAutofit/>
          </a:bodyPr>
          <a:lstStyle/>
          <a:p>
            <a:r>
              <a:rPr lang="en-IN" sz="2000" b="0" dirty="0">
                <a:solidFill>
                  <a:schemeClr val="tx1"/>
                </a:solidFill>
              </a:rPr>
              <a:t>Climate technology from </a:t>
            </a:r>
            <a:r>
              <a:rPr lang="en-IN" sz="2000" dirty="0" err="1">
                <a:solidFill>
                  <a:schemeClr val="tx1"/>
                </a:solidFill>
              </a:rPr>
              <a:t>Menerga</a:t>
            </a:r>
            <a:endParaRPr lang="en-IN" sz="2000" dirty="0">
              <a:solidFill>
                <a:schemeClr val="tx1"/>
              </a:solidFill>
            </a:endParaRPr>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sp>
        <p:nvSpPr>
          <p:cNvPr id="7" name="Rectangle 6"/>
          <p:cNvSpPr/>
          <p:nvPr/>
        </p:nvSpPr>
        <p:spPr>
          <a:xfrm>
            <a:off x="0" y="26126"/>
            <a:ext cx="12495350" cy="523220"/>
          </a:xfrm>
          <a:prstGeom prst="rect">
            <a:avLst/>
          </a:prstGeom>
        </p:spPr>
        <p:txBody>
          <a:bodyPr wrap="square">
            <a:spAutoFit/>
          </a:bodyPr>
          <a:lstStyle/>
          <a:p>
            <a:pPr marL="342900" indent="-342900">
              <a:spcBef>
                <a:spcPct val="20000"/>
              </a:spcBef>
            </a:pPr>
            <a:r>
              <a:rPr lang="en-US" sz="2800" b="1" dirty="0">
                <a:solidFill>
                  <a:prstClr val="white"/>
                </a:solidFill>
                <a:latin typeface="Helvetica Neue Bold"/>
              </a:rPr>
              <a:t>Cooling Data Centre with </a:t>
            </a:r>
            <a:r>
              <a:rPr lang="en-US" sz="2800" b="1" dirty="0" smtClean="0">
                <a:solidFill>
                  <a:prstClr val="white"/>
                </a:solidFill>
                <a:latin typeface="Helvetica Neue Bold"/>
              </a:rPr>
              <a:t>Indirect </a:t>
            </a:r>
            <a:r>
              <a:rPr lang="en-US" sz="2800" b="1" dirty="0">
                <a:solidFill>
                  <a:prstClr val="white"/>
                </a:solidFill>
                <a:latin typeface="Helvetica Neue Bold"/>
              </a:rPr>
              <a:t>evaporative </a:t>
            </a:r>
            <a:r>
              <a:rPr lang="en-US" sz="2800" b="1" dirty="0" smtClean="0">
                <a:solidFill>
                  <a:prstClr val="white"/>
                </a:solidFill>
                <a:latin typeface="Helvetica Neue Bold"/>
              </a:rPr>
              <a:t>Cooling</a:t>
            </a:r>
            <a:endParaRPr lang="en-IN" sz="2800" b="1" dirty="0">
              <a:solidFill>
                <a:prstClr val="white"/>
              </a:solidFill>
              <a:latin typeface="Helvetica Neue Bold"/>
            </a:endParaRPr>
          </a:p>
        </p:txBody>
      </p:sp>
      <p:sp>
        <p:nvSpPr>
          <p:cNvPr id="8" name="Rectangle 7"/>
          <p:cNvSpPr/>
          <p:nvPr/>
        </p:nvSpPr>
        <p:spPr>
          <a:xfrm>
            <a:off x="274137" y="1081173"/>
            <a:ext cx="11404600" cy="1615827"/>
          </a:xfrm>
          <a:prstGeom prst="rect">
            <a:avLst/>
          </a:prstGeom>
        </p:spPr>
        <p:txBody>
          <a:bodyPr wrap="square">
            <a:spAutoFit/>
          </a:bodyPr>
          <a:lstStyle/>
          <a:p>
            <a:r>
              <a:rPr lang="en-US" dirty="0" smtClean="0">
                <a:solidFill>
                  <a:srgbClr val="000000"/>
                </a:solidFill>
                <a:latin typeface="RijksoverheidSerif-Regular"/>
              </a:rPr>
              <a:t>What </a:t>
            </a:r>
            <a:r>
              <a:rPr lang="en-US" dirty="0" err="1">
                <a:solidFill>
                  <a:srgbClr val="000000"/>
                </a:solidFill>
                <a:latin typeface="RijksoverheidSerif-Regular"/>
              </a:rPr>
              <a:t>Menerga’s</a:t>
            </a:r>
            <a:r>
              <a:rPr lang="en-US" dirty="0">
                <a:solidFill>
                  <a:srgbClr val="000000"/>
                </a:solidFill>
                <a:latin typeface="RijksoverheidSerif-Regular"/>
              </a:rPr>
              <a:t> technology makes so special is </a:t>
            </a:r>
            <a:r>
              <a:rPr lang="en-US" dirty="0" smtClean="0">
                <a:solidFill>
                  <a:srgbClr val="000000"/>
                </a:solidFill>
                <a:latin typeface="RijksoverheidSerif-Regular"/>
              </a:rPr>
              <a:t>that </a:t>
            </a:r>
            <a:r>
              <a:rPr lang="en-US" dirty="0" smtClean="0">
                <a:solidFill>
                  <a:srgbClr val="FF0000"/>
                </a:solidFill>
                <a:latin typeface="RijksoverheidSerif-Regular"/>
              </a:rPr>
              <a:t>the </a:t>
            </a:r>
            <a:r>
              <a:rPr lang="en-US" dirty="0">
                <a:solidFill>
                  <a:srgbClr val="FF0000"/>
                </a:solidFill>
                <a:latin typeface="RijksoverheidSerif-Regular"/>
              </a:rPr>
              <a:t>outside air and recirculation air </a:t>
            </a:r>
            <a:r>
              <a:rPr lang="en-US" dirty="0" smtClean="0">
                <a:solidFill>
                  <a:srgbClr val="FF0000"/>
                </a:solidFill>
                <a:latin typeface="RijksoverheidSerif-Regular"/>
              </a:rPr>
              <a:t>remain completely </a:t>
            </a:r>
            <a:r>
              <a:rPr lang="en-US" dirty="0">
                <a:solidFill>
                  <a:srgbClr val="FF0000"/>
                </a:solidFill>
                <a:latin typeface="RijksoverheidSerif-Regular"/>
              </a:rPr>
              <a:t>separated from each other</a:t>
            </a:r>
            <a:r>
              <a:rPr lang="en-US" dirty="0">
                <a:solidFill>
                  <a:srgbClr val="000000"/>
                </a:solidFill>
                <a:latin typeface="RijksoverheidSerif-Regular"/>
              </a:rPr>
              <a:t>. This </a:t>
            </a:r>
            <a:r>
              <a:rPr lang="en-US" dirty="0" smtClean="0">
                <a:solidFill>
                  <a:srgbClr val="000000"/>
                </a:solidFill>
                <a:latin typeface="RijksoverheidSerif-Regular"/>
              </a:rPr>
              <a:t>keeps the </a:t>
            </a:r>
            <a:r>
              <a:rPr lang="en-US" dirty="0">
                <a:solidFill>
                  <a:srgbClr val="000000"/>
                </a:solidFill>
                <a:latin typeface="RijksoverheidSerif-Regular"/>
              </a:rPr>
              <a:t>oxygen content in the room to a minimum.</a:t>
            </a:r>
          </a:p>
          <a:p>
            <a:pPr>
              <a:lnSpc>
                <a:spcPct val="150000"/>
              </a:lnSpc>
            </a:pPr>
            <a:r>
              <a:rPr lang="en-US" dirty="0">
                <a:solidFill>
                  <a:srgbClr val="000000"/>
                </a:solidFill>
                <a:latin typeface="RijksoverheidSerif-Regular"/>
              </a:rPr>
              <a:t>In addition, extra and therefore more </a:t>
            </a:r>
            <a:r>
              <a:rPr lang="en-US" dirty="0" smtClean="0">
                <a:solidFill>
                  <a:srgbClr val="000000"/>
                </a:solidFill>
                <a:latin typeface="RijksoverheidSerif-Regular"/>
              </a:rPr>
              <a:t>expensive humidification </a:t>
            </a:r>
            <a:r>
              <a:rPr lang="en-US" dirty="0">
                <a:solidFill>
                  <a:srgbClr val="000000"/>
                </a:solidFill>
                <a:latin typeface="RijksoverheidSerif-Regular"/>
              </a:rPr>
              <a:t>is not required during the winter.</a:t>
            </a:r>
          </a:p>
          <a:p>
            <a:r>
              <a:rPr lang="en-US" dirty="0" smtClean="0">
                <a:solidFill>
                  <a:srgbClr val="000000"/>
                </a:solidFill>
                <a:latin typeface="RijksoverheidSerif-Regular"/>
              </a:rPr>
              <a:t>If </a:t>
            </a:r>
            <a:r>
              <a:rPr lang="en-US" dirty="0">
                <a:solidFill>
                  <a:srgbClr val="000000"/>
                </a:solidFill>
                <a:latin typeface="RijksoverheidSerif-Regular"/>
              </a:rPr>
              <a:t>the temperature in the data centre needs to </a:t>
            </a:r>
            <a:r>
              <a:rPr lang="en-US" dirty="0" smtClean="0">
                <a:solidFill>
                  <a:srgbClr val="000000"/>
                </a:solidFill>
                <a:latin typeface="RijksoverheidSerif-Regular"/>
              </a:rPr>
              <a:t>be lower </a:t>
            </a:r>
            <a:r>
              <a:rPr lang="en-US" dirty="0">
                <a:solidFill>
                  <a:srgbClr val="000000"/>
                </a:solidFill>
                <a:latin typeface="RijksoverheidSerif-Regular"/>
              </a:rPr>
              <a:t>than 24°C, a small refrigerant cooling </a:t>
            </a:r>
            <a:r>
              <a:rPr lang="en-US" dirty="0" smtClean="0">
                <a:solidFill>
                  <a:srgbClr val="000000"/>
                </a:solidFill>
                <a:latin typeface="RijksoverheidSerif-Regular"/>
              </a:rPr>
              <a:t>circuit or </a:t>
            </a:r>
            <a:r>
              <a:rPr lang="en-US" dirty="0">
                <a:solidFill>
                  <a:srgbClr val="000000"/>
                </a:solidFill>
                <a:latin typeface="RijksoverheidSerif-Regular"/>
              </a:rPr>
              <a:t>a cold water heat exchanger can be build in </a:t>
            </a:r>
            <a:r>
              <a:rPr lang="en-US" dirty="0" smtClean="0">
                <a:solidFill>
                  <a:srgbClr val="000000"/>
                </a:solidFill>
                <a:latin typeface="RijksoverheidSerif-Regular"/>
              </a:rPr>
              <a:t>the unit </a:t>
            </a:r>
            <a:r>
              <a:rPr lang="en-US" dirty="0">
                <a:solidFill>
                  <a:srgbClr val="000000"/>
                </a:solidFill>
                <a:latin typeface="RijksoverheidSerif-Regular"/>
              </a:rPr>
              <a:t>to complete the required capacity</a:t>
            </a:r>
            <a:r>
              <a:rPr lang="en-US" dirty="0" smtClean="0">
                <a:solidFill>
                  <a:srgbClr val="000000"/>
                </a:solidFill>
                <a:latin typeface="RijksoverheidSerif-Regular"/>
              </a:rPr>
              <a:t>.</a:t>
            </a:r>
            <a:endParaRPr lang="en-IN" dirty="0"/>
          </a:p>
        </p:txBody>
      </p:sp>
      <p:pic>
        <p:nvPicPr>
          <p:cNvPr id="9" name="Picture 8"/>
          <p:cNvPicPr>
            <a:picLocks noChangeAspect="1"/>
          </p:cNvPicPr>
          <p:nvPr/>
        </p:nvPicPr>
        <p:blipFill>
          <a:blip r:embed="rId2"/>
          <a:stretch>
            <a:fillRect/>
          </a:stretch>
        </p:blipFill>
        <p:spPr>
          <a:xfrm>
            <a:off x="685800" y="2788296"/>
            <a:ext cx="8001000" cy="3688705"/>
          </a:xfrm>
          <a:prstGeom prst="rect">
            <a:avLst/>
          </a:prstGeom>
        </p:spPr>
      </p:pic>
    </p:spTree>
    <p:extLst>
      <p:ext uri="{BB962C8B-B14F-4D97-AF65-F5344CB8AC3E}">
        <p14:creationId xmlns:p14="http://schemas.microsoft.com/office/powerpoint/2010/main" val="200334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09015"/>
            <a:ext cx="11562806" cy="585651"/>
          </a:xfrm>
        </p:spPr>
        <p:txBody>
          <a:bodyPr>
            <a:noAutofit/>
          </a:bodyPr>
          <a:lstStyle/>
          <a:p>
            <a:r>
              <a:rPr lang="en-US" sz="2800" dirty="0" smtClean="0"/>
              <a:t>Cooling Data </a:t>
            </a:r>
            <a:r>
              <a:rPr lang="en-US" sz="2800" dirty="0"/>
              <a:t>C</a:t>
            </a:r>
            <a:r>
              <a:rPr lang="en-US" sz="2800" dirty="0" smtClean="0"/>
              <a:t>entre with Aquifer Thermal Energy Storage (ATES)</a:t>
            </a:r>
            <a:endParaRPr lang="en-IN" sz="2800" dirty="0"/>
          </a:p>
        </p:txBody>
      </p:sp>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sp>
        <p:nvSpPr>
          <p:cNvPr id="7" name="Rectangle 6"/>
          <p:cNvSpPr/>
          <p:nvPr/>
        </p:nvSpPr>
        <p:spPr>
          <a:xfrm>
            <a:off x="285206" y="818062"/>
            <a:ext cx="11582400" cy="2862322"/>
          </a:xfrm>
          <a:prstGeom prst="rect">
            <a:avLst/>
          </a:prstGeom>
        </p:spPr>
        <p:txBody>
          <a:bodyPr wrap="square">
            <a:spAutoFit/>
          </a:bodyPr>
          <a:lstStyle/>
          <a:p>
            <a:r>
              <a:rPr lang="en-US" b="1" dirty="0" smtClean="0">
                <a:latin typeface="RijksoverheidSerif-Regular"/>
              </a:rPr>
              <a:t>Aquifer Thermal Energy Storage(ATES) :</a:t>
            </a:r>
          </a:p>
          <a:p>
            <a:r>
              <a:rPr lang="en-US" dirty="0" smtClean="0">
                <a:latin typeface="RijksoverheidSerif-Regular"/>
              </a:rPr>
              <a:t>This </a:t>
            </a:r>
            <a:r>
              <a:rPr lang="en-US" dirty="0">
                <a:latin typeface="RijksoverheidSerif-Regular"/>
              </a:rPr>
              <a:t>can be achieved with an </a:t>
            </a:r>
            <a:r>
              <a:rPr lang="en-US" dirty="0" smtClean="0">
                <a:latin typeface="RijksoverheidSerif-Regular"/>
              </a:rPr>
              <a:t>energy storage </a:t>
            </a:r>
            <a:r>
              <a:rPr lang="en-US" dirty="0">
                <a:latin typeface="RijksoverheidSerif-Regular"/>
              </a:rPr>
              <a:t>system, which accumulates the surplus </a:t>
            </a:r>
            <a:r>
              <a:rPr lang="en-US" dirty="0" smtClean="0">
                <a:latin typeface="RijksoverheidSerif-Regular"/>
              </a:rPr>
              <a:t>of free </a:t>
            </a:r>
            <a:r>
              <a:rPr lang="en-US" dirty="0">
                <a:latin typeface="RijksoverheidSerif-Regular"/>
              </a:rPr>
              <a:t>cooling in the winter in an </a:t>
            </a:r>
            <a:r>
              <a:rPr lang="en-US" dirty="0" smtClean="0">
                <a:latin typeface="RijksoverheidSerif-Regular"/>
              </a:rPr>
              <a:t>underground storage </a:t>
            </a:r>
            <a:r>
              <a:rPr lang="en-US" dirty="0">
                <a:latin typeface="RijksoverheidSerif-Regular"/>
              </a:rPr>
              <a:t>facility so that it can be delivered when </a:t>
            </a:r>
            <a:r>
              <a:rPr lang="en-US" dirty="0" smtClean="0">
                <a:latin typeface="RijksoverheidSerif-Regular"/>
              </a:rPr>
              <a:t>high temperatures </a:t>
            </a:r>
            <a:r>
              <a:rPr lang="en-US" dirty="0">
                <a:latin typeface="RijksoverheidSerif-Regular"/>
              </a:rPr>
              <a:t>occur in the summer. </a:t>
            </a:r>
            <a:endParaRPr lang="en-US" dirty="0" smtClean="0">
              <a:latin typeface="RijksoverheidSerif-Regular"/>
            </a:endParaRPr>
          </a:p>
          <a:p>
            <a:r>
              <a:rPr lang="en-US" dirty="0" smtClean="0">
                <a:latin typeface="RijksoverheidSerif-Regular"/>
              </a:rPr>
              <a:t>This concept makes </a:t>
            </a:r>
            <a:r>
              <a:rPr lang="en-US" dirty="0">
                <a:latin typeface="RijksoverheidSerif-Regular"/>
              </a:rPr>
              <a:t>it possible to achieve an Energy </a:t>
            </a:r>
            <a:r>
              <a:rPr lang="en-US" dirty="0" smtClean="0">
                <a:latin typeface="RijksoverheidSerif-Regular"/>
              </a:rPr>
              <a:t>Usage Efficiency </a:t>
            </a:r>
            <a:r>
              <a:rPr lang="en-US" dirty="0">
                <a:latin typeface="RijksoverheidSerif-Regular"/>
              </a:rPr>
              <a:t>(EUE) value of between 1.1 and 1.2</a:t>
            </a:r>
            <a:r>
              <a:rPr lang="en-US" dirty="0" smtClean="0">
                <a:latin typeface="RijksoverheidSerif-Regular"/>
              </a:rPr>
              <a:t>.</a:t>
            </a:r>
          </a:p>
          <a:p>
            <a:r>
              <a:rPr lang="en-IN" b="1" dirty="0"/>
              <a:t>Emergency cooling as </a:t>
            </a:r>
            <a:r>
              <a:rPr lang="en-IN" b="1" dirty="0" smtClean="0"/>
              <a:t>well</a:t>
            </a:r>
          </a:p>
          <a:p>
            <a:r>
              <a:rPr lang="en-US" dirty="0"/>
              <a:t>The main advantage of an ATES system is that it </a:t>
            </a:r>
            <a:r>
              <a:rPr lang="en-US" dirty="0" smtClean="0"/>
              <a:t>can </a:t>
            </a:r>
            <a:r>
              <a:rPr lang="en-US" dirty="0"/>
              <a:t>also act as a preferential emergency cooling </a:t>
            </a:r>
            <a:r>
              <a:rPr lang="en-US" dirty="0" smtClean="0"/>
              <a:t>system at </a:t>
            </a:r>
            <a:r>
              <a:rPr lang="en-US" dirty="0"/>
              <a:t>any time of the year. This is because cooling </a:t>
            </a:r>
            <a:r>
              <a:rPr lang="en-US" dirty="0" smtClean="0"/>
              <a:t>can always </a:t>
            </a:r>
            <a:r>
              <a:rPr lang="en-US" dirty="0"/>
              <a:t>take place based on the natural </a:t>
            </a:r>
            <a:r>
              <a:rPr lang="en-US" dirty="0" smtClean="0"/>
              <a:t>temperature in the underground </a:t>
            </a:r>
            <a:r>
              <a:rPr lang="en-US" dirty="0"/>
              <a:t>storage facility. </a:t>
            </a:r>
            <a:r>
              <a:rPr lang="en-US" dirty="0" smtClean="0"/>
              <a:t>Furthermore, this </a:t>
            </a:r>
            <a:r>
              <a:rPr lang="en-US" dirty="0"/>
              <a:t>type of emergency cooling also </a:t>
            </a:r>
            <a:r>
              <a:rPr lang="en-US" dirty="0" smtClean="0"/>
              <a:t>requires significantly </a:t>
            </a:r>
            <a:r>
              <a:rPr lang="en-US" dirty="0"/>
              <a:t>less emergency power than </a:t>
            </a:r>
            <a:r>
              <a:rPr lang="en-US" dirty="0" smtClean="0"/>
              <a:t>traditional chillers</a:t>
            </a:r>
            <a:r>
              <a:rPr lang="en-US" dirty="0"/>
              <a:t>. Start-up is also much faster.</a:t>
            </a:r>
            <a:endParaRPr lang="en-US" dirty="0">
              <a:latin typeface="RijksoverheidSerif-Regular"/>
            </a:endParaRPr>
          </a:p>
          <a:p>
            <a:endParaRPr lang="en-IN" dirty="0"/>
          </a:p>
        </p:txBody>
      </p:sp>
      <p:pic>
        <p:nvPicPr>
          <p:cNvPr id="5124" name="Picture 4" descr="Calculating the heat loss of an Aquifer Thermal Energy Storage | by TU  Eindhove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8614"/>
            <a:ext cx="4953000" cy="30628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urope wide use of soil energy ATES - Delt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69350"/>
            <a:ext cx="4489450" cy="276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9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GB" dirty="0" smtClean="0">
                <a:solidFill>
                  <a:schemeClr val="tx1"/>
                </a:solidFill>
                <a:cs typeface="Helvetica Neue Light"/>
              </a:rPr>
              <a:t>Confidential  |  19.10.2020  |  version R0.1</a:t>
            </a:r>
            <a:endParaRPr lang="en-US" dirty="0"/>
          </a:p>
        </p:txBody>
      </p:sp>
      <p:pic>
        <p:nvPicPr>
          <p:cNvPr id="5" name="Picture 4"/>
          <p:cNvPicPr>
            <a:picLocks noChangeAspect="1"/>
          </p:cNvPicPr>
          <p:nvPr/>
        </p:nvPicPr>
        <p:blipFill>
          <a:blip r:embed="rId2"/>
          <a:stretch>
            <a:fillRect/>
          </a:stretch>
        </p:blipFill>
        <p:spPr>
          <a:xfrm>
            <a:off x="609600" y="1143000"/>
            <a:ext cx="9829800" cy="5081588"/>
          </a:xfrm>
          <a:prstGeom prst="rect">
            <a:avLst/>
          </a:prstGeom>
        </p:spPr>
      </p:pic>
      <p:sp>
        <p:nvSpPr>
          <p:cNvPr id="7" name="Rectangle 6"/>
          <p:cNvSpPr/>
          <p:nvPr/>
        </p:nvSpPr>
        <p:spPr>
          <a:xfrm>
            <a:off x="381000" y="0"/>
            <a:ext cx="8915400" cy="523220"/>
          </a:xfrm>
          <a:prstGeom prst="rect">
            <a:avLst/>
          </a:prstGeom>
        </p:spPr>
        <p:txBody>
          <a:bodyPr wrap="square">
            <a:spAutoFit/>
          </a:bodyPr>
          <a:lstStyle/>
          <a:p>
            <a:pPr marL="342900" lvl="0" indent="-342900">
              <a:spcBef>
                <a:spcPct val="20000"/>
              </a:spcBef>
            </a:pPr>
            <a:r>
              <a:rPr lang="en-US" sz="2800" b="1" dirty="0" smtClean="0">
                <a:solidFill>
                  <a:prstClr val="white"/>
                </a:solidFill>
                <a:latin typeface="Helvetica Neue Bold"/>
              </a:rPr>
              <a:t>Data Centre cooling with dry cooler</a:t>
            </a:r>
            <a:endParaRPr lang="en-IN" sz="2800" b="1" dirty="0">
              <a:solidFill>
                <a:prstClr val="white"/>
              </a:solidFill>
              <a:latin typeface="Helvetica Neue Bold"/>
            </a:endParaRPr>
          </a:p>
        </p:txBody>
      </p:sp>
    </p:spTree>
    <p:extLst>
      <p:ext uri="{BB962C8B-B14F-4D97-AF65-F5344CB8AC3E}">
        <p14:creationId xmlns:p14="http://schemas.microsoft.com/office/powerpoint/2010/main" val="90794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JioBlue">
  <a:themeElements>
    <a:clrScheme name="Custom 1">
      <a:dk1>
        <a:srgbClr val="000000"/>
      </a:dk1>
      <a:lt1>
        <a:sysClr val="window" lastClr="FFFFFF"/>
      </a:lt1>
      <a:dk2>
        <a:srgbClr val="1F497D"/>
      </a:dk2>
      <a:lt2>
        <a:srgbClr val="EEECE1"/>
      </a:lt2>
      <a:accent1>
        <a:srgbClr val="008ED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ioFontStyle">
      <a:majorFont>
        <a:latin typeface="Helvetica Neue Bold"/>
        <a:ea typeface=""/>
        <a:cs typeface=""/>
      </a:majorFont>
      <a:minorFont>
        <a:latin typeface="Helvetica Ne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FE17F64-C639-4DE3-B98C-793DB5077819}" vid="{4F6A9666-AC55-4584-9F17-E128D74592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JIO-Blank-DarkBlue</Template>
  <TotalTime>4924</TotalTime>
  <Words>762</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Cambria</vt:lpstr>
      <vt:lpstr>eurostile</vt:lpstr>
      <vt:lpstr>Helvetica Neue</vt:lpstr>
      <vt:lpstr>Helvetica Neue Bold</vt:lpstr>
      <vt:lpstr>Helvetica Neue Light</vt:lpstr>
      <vt:lpstr>RijksoverheidSerif-Regular</vt:lpstr>
      <vt:lpstr>Wingdings</vt:lpstr>
      <vt:lpstr>JioBlue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Atul Joshi</dc:creator>
  <cp:lastModifiedBy>Shiladitya Sendh</cp:lastModifiedBy>
  <cp:revision>218</cp:revision>
  <dcterms:created xsi:type="dcterms:W3CDTF">2019-02-08T05:47:43Z</dcterms:created>
  <dcterms:modified xsi:type="dcterms:W3CDTF">2020-10-22T05:50:45Z</dcterms:modified>
</cp:coreProperties>
</file>