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769" r:id="rId2"/>
    <p:sldId id="2518" r:id="rId3"/>
    <p:sldId id="1703" r:id="rId4"/>
    <p:sldId id="2522" r:id="rId5"/>
    <p:sldId id="1027" r:id="rId6"/>
    <p:sldId id="1028" r:id="rId7"/>
    <p:sldId id="1038" r:id="rId8"/>
    <p:sldId id="2523" r:id="rId9"/>
    <p:sldId id="2524" r:id="rId10"/>
    <p:sldId id="2525" r:id="rId11"/>
    <p:sldId id="2526" r:id="rId12"/>
    <p:sldId id="2527" r:id="rId13"/>
    <p:sldId id="2528" r:id="rId14"/>
    <p:sldId id="2529" r:id="rId15"/>
    <p:sldId id="1029" r:id="rId16"/>
    <p:sldId id="1037" r:id="rId17"/>
    <p:sldId id="1031" r:id="rId18"/>
    <p:sldId id="1034" r:id="rId19"/>
    <p:sldId id="1030" r:id="rId20"/>
    <p:sldId id="1032" r:id="rId21"/>
    <p:sldId id="1033" r:id="rId22"/>
    <p:sldId id="2530" r:id="rId23"/>
    <p:sldId id="1036" r:id="rId24"/>
    <p:sldId id="1035" r:id="rId25"/>
  </p:sldIdLst>
  <p:sldSz cx="12192000" cy="79565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99FF99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15E80-846B-4A19-A64A-C210E7438210}" v="138" dt="2020-10-22T05:43:32.760"/>
    <p1510:client id="{5DCB9ECA-AE01-48B7-AB46-8449287C6421}" v="13" dt="2020-10-22T09:10:20.953"/>
    <p1510:client id="{65236BEE-D30E-4CAD-B365-4B48D6E34116}" v="664" dt="2020-10-21T19:47:16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6" y="78"/>
      </p:cViewPr>
      <p:guideLst>
        <p:guide orient="horz" pos="25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vraj Dhaka" userId="01d9d994-850a-4cbd-a373-95682b337dff" providerId="ADAL" clId="{5DCB9ECA-AE01-48B7-AB46-8449287C6421}"/>
    <pc:docChg chg="custSel modSld sldOrd">
      <pc:chgData name="Shivraj Dhaka" userId="01d9d994-850a-4cbd-a373-95682b337dff" providerId="ADAL" clId="{5DCB9ECA-AE01-48B7-AB46-8449287C6421}" dt="2020-10-22T09:10:55.403" v="142" actId="14100"/>
      <pc:docMkLst>
        <pc:docMk/>
      </pc:docMkLst>
      <pc:sldChg chg="modSp">
        <pc:chgData name="Shivraj Dhaka" userId="01d9d994-850a-4cbd-a373-95682b337dff" providerId="ADAL" clId="{5DCB9ECA-AE01-48B7-AB46-8449287C6421}" dt="2020-10-22T09:02:43.688" v="26" actId="120"/>
        <pc:sldMkLst>
          <pc:docMk/>
          <pc:sldMk cId="1383572660" sldId="1028"/>
        </pc:sldMkLst>
        <pc:spChg chg="mod">
          <ac:chgData name="Shivraj Dhaka" userId="01d9d994-850a-4cbd-a373-95682b337dff" providerId="ADAL" clId="{5DCB9ECA-AE01-48B7-AB46-8449287C6421}" dt="2020-10-22T09:02:43.688" v="26" actId="120"/>
          <ac:spMkLst>
            <pc:docMk/>
            <pc:sldMk cId="1383572660" sldId="1028"/>
            <ac:spMk id="3" creationId="{BB9A8AA3-E6C5-4A2C-B6CB-7D01CE3F41E7}"/>
          </ac:spMkLst>
        </pc:spChg>
      </pc:sldChg>
      <pc:sldChg chg="modSp">
        <pc:chgData name="Shivraj Dhaka" userId="01d9d994-850a-4cbd-a373-95682b337dff" providerId="ADAL" clId="{5DCB9ECA-AE01-48B7-AB46-8449287C6421}" dt="2020-10-22T09:10:55.403" v="142" actId="14100"/>
        <pc:sldMkLst>
          <pc:docMk/>
          <pc:sldMk cId="1539613175" sldId="1035"/>
        </pc:sldMkLst>
        <pc:spChg chg="mod">
          <ac:chgData name="Shivraj Dhaka" userId="01d9d994-850a-4cbd-a373-95682b337dff" providerId="ADAL" clId="{5DCB9ECA-AE01-48B7-AB46-8449287C6421}" dt="2020-10-22T09:10:01.229" v="121" actId="1076"/>
          <ac:spMkLst>
            <pc:docMk/>
            <pc:sldMk cId="1539613175" sldId="1035"/>
            <ac:spMk id="2" creationId="{3883308A-1155-4B6B-83B8-66214C7ECA62}"/>
          </ac:spMkLst>
        </pc:spChg>
        <pc:spChg chg="mod">
          <ac:chgData name="Shivraj Dhaka" userId="01d9d994-850a-4cbd-a373-95682b337dff" providerId="ADAL" clId="{5DCB9ECA-AE01-48B7-AB46-8449287C6421}" dt="2020-10-22T09:10:55.403" v="142" actId="14100"/>
          <ac:spMkLst>
            <pc:docMk/>
            <pc:sldMk cId="1539613175" sldId="1035"/>
            <ac:spMk id="3" creationId="{BB9A8AA3-E6C5-4A2C-B6CB-7D01CE3F41E7}"/>
          </ac:spMkLst>
        </pc:spChg>
      </pc:sldChg>
      <pc:sldChg chg="ord">
        <pc:chgData name="Shivraj Dhaka" userId="01d9d994-850a-4cbd-a373-95682b337dff" providerId="ADAL" clId="{5DCB9ECA-AE01-48B7-AB46-8449287C6421}" dt="2020-10-22T09:07:25.037" v="64"/>
        <pc:sldMkLst>
          <pc:docMk/>
          <pc:sldMk cId="613189763" sldId="1038"/>
        </pc:sldMkLst>
      </pc:sldChg>
      <pc:sldChg chg="modSp ord">
        <pc:chgData name="Shivraj Dhaka" userId="01d9d994-850a-4cbd-a373-95682b337dff" providerId="ADAL" clId="{5DCB9ECA-AE01-48B7-AB46-8449287C6421}" dt="2020-10-22T09:07:32.597" v="66"/>
        <pc:sldMkLst>
          <pc:docMk/>
          <pc:sldMk cId="732916262" sldId="2524"/>
        </pc:sldMkLst>
        <pc:spChg chg="mod">
          <ac:chgData name="Shivraj Dhaka" userId="01d9d994-850a-4cbd-a373-95682b337dff" providerId="ADAL" clId="{5DCB9ECA-AE01-48B7-AB46-8449287C6421}" dt="2020-10-22T09:03:03.991" v="29" actId="2710"/>
          <ac:spMkLst>
            <pc:docMk/>
            <pc:sldMk cId="732916262" sldId="2524"/>
            <ac:spMk id="3" creationId="{BB9A8AA3-E6C5-4A2C-B6CB-7D01CE3F41E7}"/>
          </ac:spMkLst>
        </pc:spChg>
      </pc:sldChg>
      <pc:sldChg chg="modSp">
        <pc:chgData name="Shivraj Dhaka" userId="01d9d994-850a-4cbd-a373-95682b337dff" providerId="ADAL" clId="{5DCB9ECA-AE01-48B7-AB46-8449287C6421}" dt="2020-10-22T09:03:26.674" v="36" actId="27636"/>
        <pc:sldMkLst>
          <pc:docMk/>
          <pc:sldMk cId="3340029210" sldId="2526"/>
        </pc:sldMkLst>
        <pc:spChg chg="mod">
          <ac:chgData name="Shivraj Dhaka" userId="01d9d994-850a-4cbd-a373-95682b337dff" providerId="ADAL" clId="{5DCB9ECA-AE01-48B7-AB46-8449287C6421}" dt="2020-10-22T09:03:26.674" v="36" actId="27636"/>
          <ac:spMkLst>
            <pc:docMk/>
            <pc:sldMk cId="3340029210" sldId="2526"/>
            <ac:spMk id="3" creationId="{BB9A8AA3-E6C5-4A2C-B6CB-7D01CE3F41E7}"/>
          </ac:spMkLst>
        </pc:spChg>
      </pc:sldChg>
      <pc:sldChg chg="modSp">
        <pc:chgData name="Shivraj Dhaka" userId="01d9d994-850a-4cbd-a373-95682b337dff" providerId="ADAL" clId="{5DCB9ECA-AE01-48B7-AB46-8449287C6421}" dt="2020-10-22T09:03:52.015" v="55" actId="20577"/>
        <pc:sldMkLst>
          <pc:docMk/>
          <pc:sldMk cId="1931165451" sldId="2527"/>
        </pc:sldMkLst>
        <pc:spChg chg="mod">
          <ac:chgData name="Shivraj Dhaka" userId="01d9d994-850a-4cbd-a373-95682b337dff" providerId="ADAL" clId="{5DCB9ECA-AE01-48B7-AB46-8449287C6421}" dt="2020-10-22T09:03:52.015" v="55" actId="20577"/>
          <ac:spMkLst>
            <pc:docMk/>
            <pc:sldMk cId="1931165451" sldId="2527"/>
            <ac:spMk id="3" creationId="{BB9A8AA3-E6C5-4A2C-B6CB-7D01CE3F41E7}"/>
          </ac:spMkLst>
        </pc:spChg>
      </pc:sldChg>
      <pc:sldChg chg="modSp">
        <pc:chgData name="Shivraj Dhaka" userId="01d9d994-850a-4cbd-a373-95682b337dff" providerId="ADAL" clId="{5DCB9ECA-AE01-48B7-AB46-8449287C6421}" dt="2020-10-22T09:05:33.565" v="58" actId="20577"/>
        <pc:sldMkLst>
          <pc:docMk/>
          <pc:sldMk cId="3559045065" sldId="2528"/>
        </pc:sldMkLst>
        <pc:spChg chg="mod">
          <ac:chgData name="Shivraj Dhaka" userId="01d9d994-850a-4cbd-a373-95682b337dff" providerId="ADAL" clId="{5DCB9ECA-AE01-48B7-AB46-8449287C6421}" dt="2020-10-22T09:05:33.565" v="58" actId="20577"/>
          <ac:spMkLst>
            <pc:docMk/>
            <pc:sldMk cId="3559045065" sldId="2528"/>
            <ac:spMk id="3" creationId="{BB9A8AA3-E6C5-4A2C-B6CB-7D01CE3F41E7}"/>
          </ac:spMkLst>
        </pc:spChg>
      </pc:sldChg>
      <pc:sldChg chg="modSp">
        <pc:chgData name="Shivraj Dhaka" userId="01d9d994-850a-4cbd-a373-95682b337dff" providerId="ADAL" clId="{5DCB9ECA-AE01-48B7-AB46-8449287C6421}" dt="2020-10-22T09:05:38.020" v="59" actId="113"/>
        <pc:sldMkLst>
          <pc:docMk/>
          <pc:sldMk cId="1866613903" sldId="2529"/>
        </pc:sldMkLst>
        <pc:spChg chg="mod">
          <ac:chgData name="Shivraj Dhaka" userId="01d9d994-850a-4cbd-a373-95682b337dff" providerId="ADAL" clId="{5DCB9ECA-AE01-48B7-AB46-8449287C6421}" dt="2020-10-22T09:05:38.020" v="59" actId="113"/>
          <ac:spMkLst>
            <pc:docMk/>
            <pc:sldMk cId="1866613903" sldId="2529"/>
            <ac:spMk id="3" creationId="{BB9A8AA3-E6C5-4A2C-B6CB-7D01CE3F41E7}"/>
          </ac:spMkLst>
        </pc:spChg>
      </pc:sldChg>
      <pc:sldChg chg="addSp modSp">
        <pc:chgData name="Shivraj Dhaka" userId="01d9d994-850a-4cbd-a373-95682b337dff" providerId="ADAL" clId="{5DCB9ECA-AE01-48B7-AB46-8449287C6421}" dt="2020-10-22T09:09:43.873" v="116" actId="1076"/>
        <pc:sldMkLst>
          <pc:docMk/>
          <pc:sldMk cId="3905081042" sldId="2530"/>
        </pc:sldMkLst>
        <pc:spChg chg="mod">
          <ac:chgData name="Shivraj Dhaka" userId="01d9d994-850a-4cbd-a373-95682b337dff" providerId="ADAL" clId="{5DCB9ECA-AE01-48B7-AB46-8449287C6421}" dt="2020-10-22T09:09:43.873" v="116" actId="1076"/>
          <ac:spMkLst>
            <pc:docMk/>
            <pc:sldMk cId="3905081042" sldId="2530"/>
            <ac:spMk id="2" creationId="{3883308A-1155-4B6B-83B8-66214C7ECA62}"/>
          </ac:spMkLst>
        </pc:spChg>
        <pc:spChg chg="mod">
          <ac:chgData name="Shivraj Dhaka" userId="01d9d994-850a-4cbd-a373-95682b337dff" providerId="ADAL" clId="{5DCB9ECA-AE01-48B7-AB46-8449287C6421}" dt="2020-10-22T09:08:21.306" v="69" actId="114"/>
          <ac:spMkLst>
            <pc:docMk/>
            <pc:sldMk cId="3905081042" sldId="2530"/>
            <ac:spMk id="4" creationId="{C1FABF65-837D-401D-8F30-5C50D5D62456}"/>
          </ac:spMkLst>
        </pc:spChg>
        <pc:spChg chg="add mod">
          <ac:chgData name="Shivraj Dhaka" userId="01d9d994-850a-4cbd-a373-95682b337dff" providerId="ADAL" clId="{5DCB9ECA-AE01-48B7-AB46-8449287C6421}" dt="2020-10-22T09:09:40.144" v="114" actId="14100"/>
          <ac:spMkLst>
            <pc:docMk/>
            <pc:sldMk cId="3905081042" sldId="2530"/>
            <ac:spMk id="6" creationId="{E9B55871-8C9F-4CD7-85F1-D0A17C3C29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E06BF-C201-4935-BBD2-A34287365B1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43000"/>
            <a:ext cx="4727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8E2A8-AA62-4646-B37B-7DA5DC48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2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5797168" y="6744014"/>
            <a:ext cx="4435698" cy="3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78" tIns="52639" rIns="105278" bIns="52639" anchor="b"/>
          <a:lstStyle>
            <a:lvl1pPr defTabSz="99060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9060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9060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9060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9060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8C14A5E5-17D1-41CC-B211-EE2457FB9264}" type="slidenum">
              <a:rPr lang="en-US" altLang="en-US" sz="1400">
                <a:solidFill>
                  <a:prstClr val="black"/>
                </a:solidFill>
              </a:rPr>
              <a:pPr algn="r"/>
              <a:t>1</a:t>
            </a:fld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9750" y="533400"/>
            <a:ext cx="4076700" cy="266065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414" y="3371203"/>
            <a:ext cx="8189788" cy="319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78" tIns="52639" rIns="105278" bIns="52639"/>
          <a:lstStyle/>
          <a:p>
            <a:pPr eaLnBrk="1" hangingPunct="1"/>
            <a:endParaRPr lang="en-IN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9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E4FB-A1BD-4FE8-88F9-8CFA3B22E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2149"/>
            <a:ext cx="9144000" cy="277005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AADA7-4EB4-44E6-9F7A-E5C397C2C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9031"/>
            <a:ext cx="9144000" cy="1920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DA6-E974-4D6B-9FD3-9330364B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251A-276F-45CF-AFD0-5AE92D9EB0A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21D7-80F3-4C06-BDE4-BABEA2F6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7C9A0-4E7C-4974-8B43-D9C7420F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5B-6222-4966-92B4-CD5FABFF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3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9CA4-A102-4F9F-9C70-A6EA08F2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9F9B6-BAD1-41BA-8DFC-A46CD0754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FD60B-56A1-418C-A20B-595D375D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251A-276F-45CF-AFD0-5AE92D9EB0A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DF9EB-C849-42F1-ADD8-388E07A0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E806E-22D6-4DBD-9CD2-CBDE24F5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5B-6222-4966-92B4-CD5FABFF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0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F8A62D-FB56-4D5B-AB79-7D5F57FDB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23613"/>
            <a:ext cx="2628900" cy="67428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D77BC-C969-4787-8F5A-4F7EA54AF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23613"/>
            <a:ext cx="7734300" cy="67428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696F4-114C-41D7-A368-94A4754B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251A-276F-45CF-AFD0-5AE92D9EB0A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3A81A-7353-4029-AD5B-9793CD73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8B1B7-3A99-458B-A76A-53410599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5B-6222-4966-92B4-CD5FABFF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8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249CD-E9B6-4053-9B8B-70089D39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6B22A-8F38-4B2D-9859-7B080873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3E22D-DD5B-466B-B6F3-9298BEF13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251A-276F-45CF-AFD0-5AE92D9EB0A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1B76-EA6F-4F94-8E16-38106FBA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34CA4-39F1-4EAC-833C-CD3AF0D7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5B-6222-4966-92B4-CD5FABFF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8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8C4D-B55B-43CE-8354-8AF20ED6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3613"/>
            <a:ext cx="10515600" cy="330970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45251-92F5-4D05-BA48-4B5E15CED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24627"/>
            <a:ext cx="10515600" cy="17404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5282-DBF9-4921-BE59-AE9AC172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251A-276F-45CF-AFD0-5AE92D9EB0A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DCD50-C283-45A9-A913-844253A6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4614-5CA7-4428-8CC1-99DBF0A7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5B-6222-4966-92B4-CD5FABFF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33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9ACB-CDFF-4FDC-A1E5-86290499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52E34-3E99-4D12-8E19-76CF6E226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8063"/>
            <a:ext cx="5181600" cy="5048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509C4-2789-4D75-B213-36CF10102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8063"/>
            <a:ext cx="5181600" cy="5048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5B4BE-81E2-4B29-8224-E49C7B26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251A-276F-45CF-AFD0-5AE92D9EB0A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1E141-6CD9-4CDB-94BE-AB7DA42D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5942B-A4AC-4F73-93E5-12E1B1F9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5B-6222-4966-92B4-CD5FABFF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6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7635-0885-4DCB-84DD-34F7493D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23613"/>
            <a:ext cx="10515600" cy="15378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98A31-6639-46DB-AAA4-ADC03F9D2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50461"/>
            <a:ext cx="5157787" cy="9558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58B13-4913-4677-83E3-1E0081056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906351"/>
            <a:ext cx="5157787" cy="4274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4F6A7-F7A8-48F5-AA1B-960F5BFCF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0461"/>
            <a:ext cx="5183188" cy="9558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03143-D67E-406B-98DB-15101E0AA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06351"/>
            <a:ext cx="5183188" cy="4274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F09053-1D02-4705-81B9-DC276885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251A-276F-45CF-AFD0-5AE92D9EB0A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CCCBD8-B539-4A17-BFD0-2D3209A5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895D8-3529-414C-875A-A84039EE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5B-6222-4966-92B4-CD5FABFF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34C4-C4AE-446B-9C89-2FC35722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537E4-0A81-4D5A-AFC3-79BA358D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251A-276F-45CF-AFD0-5AE92D9EB0A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A1A9F-6F89-4077-8FE0-6AC8ACE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AFAC4-ECFA-4840-A122-0762C95D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5B-6222-4966-92B4-CD5FABFF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1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F5A02-7AEA-44E2-A967-524FD77E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251A-276F-45CF-AFD0-5AE92D9EB0A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DE233-EB9D-40A0-A06A-1DE3D2EA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61E18-92A9-4FE5-8C5E-82F5F6A8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5B-6222-4966-92B4-CD5FABFF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6A59-5D49-47F1-BE81-2F8708C15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30437"/>
            <a:ext cx="3932237" cy="18565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B225C-6E7F-4551-BDA9-FFF01762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45596"/>
            <a:ext cx="6172200" cy="56543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A3D9E-F0FB-4EDA-82B0-D9A97A8B5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86965"/>
            <a:ext cx="3932237" cy="4422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9BB83-05BE-4CF7-AF8C-1C619D6F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251A-276F-45CF-AFD0-5AE92D9EB0A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DC2E5-6D1D-45A1-9FF7-514013D51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18BC8-13D8-407B-9CA3-0AB48D46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5B-6222-4966-92B4-CD5FABFF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09AB-FFF4-4867-AFD5-50666529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30437"/>
            <a:ext cx="3932237" cy="18565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36E94-D8E1-4375-849E-8D90DF802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5596"/>
            <a:ext cx="6172200" cy="56543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60C7D-1790-451D-9E33-4E6196F80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86965"/>
            <a:ext cx="3932237" cy="4422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FBA5E-4984-4873-A7C0-F40D71B2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251A-276F-45CF-AFD0-5AE92D9EB0A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32470-94D7-4F69-AEF7-227B63D5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DACE7-09E9-4379-91D4-32AA0F15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5B-6222-4966-92B4-CD5FABFF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5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7C730-DD89-4A36-A0BF-03DDF6A3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613"/>
            <a:ext cx="10515600" cy="153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4F8AB-5825-45B6-AEB2-A320EAE1C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8063"/>
            <a:ext cx="10515600" cy="504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EAB6A-73CD-4A74-B490-8A9E79821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374543"/>
            <a:ext cx="2743200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B251A-276F-45CF-AFD0-5AE92D9EB0A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9DB98-BF37-4740-8E44-4AC28B142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374543"/>
            <a:ext cx="4114800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E9660-6AEB-4F5D-8F87-5E02627C4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7374543"/>
            <a:ext cx="2743200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055B-6222-4966-92B4-CD5FABFF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1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3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12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2"/>
          <p:cNvSpPr>
            <a:spLocks noChangeArrowheads="1"/>
          </p:cNvSpPr>
          <p:nvPr/>
        </p:nvSpPr>
        <p:spPr bwMode="auto">
          <a:xfrm>
            <a:off x="271316" y="3258158"/>
            <a:ext cx="11658600" cy="27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67" tIns="42184" rIns="84367" bIns="42184" anchor="ctr"/>
          <a:lstStyle/>
          <a:p>
            <a:pPr algn="ctr">
              <a:lnSpc>
                <a:spcPct val="120000"/>
              </a:lnSpc>
            </a:pPr>
            <a:r>
              <a:rPr lang="en-US" altLang="en-US" sz="3200" b="1" spc="277" dirty="0">
                <a:solidFill>
                  <a:srgbClr val="002060"/>
                </a:solidFill>
                <a:latin typeface="Tahoma" pitchFamily="34" charset="0"/>
                <a:cs typeface="Arial" pitchFamily="34" charset="0"/>
              </a:rPr>
              <a:t>Digital Launch of Case Study:</a:t>
            </a:r>
          </a:p>
          <a:p>
            <a:pPr algn="ctr">
              <a:lnSpc>
                <a:spcPct val="120000"/>
              </a:lnSpc>
            </a:pPr>
            <a:r>
              <a:rPr lang="en-US" altLang="en-US" sz="2800" b="1" spc="277" dirty="0">
                <a:solidFill>
                  <a:srgbClr val="002060"/>
                </a:solidFill>
                <a:latin typeface="Tahoma" pitchFamily="34" charset="0"/>
                <a:cs typeface="Arial" pitchFamily="34" charset="0"/>
              </a:rPr>
              <a:t>Infosys Data Center Bangalore </a:t>
            </a:r>
          </a:p>
          <a:p>
            <a:pPr algn="ctr">
              <a:lnSpc>
                <a:spcPct val="120000"/>
              </a:lnSpc>
            </a:pPr>
            <a:r>
              <a:rPr lang="en-US" altLang="en-US" sz="2800" b="1" spc="277" dirty="0">
                <a:solidFill>
                  <a:srgbClr val="002060"/>
                </a:solidFill>
                <a:latin typeface="Tahoma" pitchFamily="34" charset="0"/>
                <a:cs typeface="Arial" pitchFamily="34" charset="0"/>
              </a:rPr>
              <a:t>“Innovation in Energy Efficiency in Data Centers”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060" y="6035676"/>
            <a:ext cx="12192000" cy="5478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84367" tIns="42184" rIns="84367" bIns="42184"/>
          <a:lstStyle/>
          <a:p>
            <a:pPr algn="ctr">
              <a:spcBef>
                <a:spcPct val="2000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CII - Indian Green Building Council and Lawrence Berkeley National Laboratory (LBNL) USA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4E4B861-6771-43A4-BDA6-91885A18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1" y="6599872"/>
            <a:ext cx="12192000" cy="6663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84367" tIns="42184" rIns="84367" bIns="42184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22 October 2020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862B7EF-B8E3-4DE8-8E3F-6C0DAF4B4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02" y="455054"/>
            <a:ext cx="2741883" cy="1138743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3DB2DF7-EC36-4603-BF11-C94D89D80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4" y="542602"/>
            <a:ext cx="717624" cy="1138744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D778B20F-C34F-42DC-BDBA-12B09971824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19" y="2454793"/>
            <a:ext cx="2403066" cy="787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2D2A38-419F-4B7E-BAB3-DDC058FFA76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832" y="542602"/>
            <a:ext cx="3520703" cy="954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67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83308A-1155-4B6B-83B8-66214C7ECA62}"/>
              </a:ext>
            </a:extLst>
          </p:cNvPr>
          <p:cNvSpPr/>
          <p:nvPr/>
        </p:nvSpPr>
        <p:spPr>
          <a:xfrm>
            <a:off x="7051729" y="1505807"/>
            <a:ext cx="4942113" cy="533251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710" r="-1271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108488" y="2644082"/>
            <a:ext cx="7255698" cy="51354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Mr Venkatraman Swaminathan has over 28 years of experience in leading businesses in the Data center arena. </a:t>
            </a:r>
          </a:p>
          <a:p>
            <a:r>
              <a:rPr lang="en-US" dirty="0"/>
              <a:t>Mr Venkat is highly proficient in Data Center solutions. He brings a wealth of experience in product based solutioning for Mission Critical Customer applications like Data centers, Mobile Switch Centers, Test laboratories etc. He is a Product domain expert for Power Conditioning (UPS), Precision Cooling, Rack Systems and such other Data Center offers.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1" y="1118227"/>
            <a:ext cx="7051728" cy="131500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Mr Venkatraman Swaminathan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Vice President – IT Division, Energy Management, Schneider Electric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53" y="176970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" y="75250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2655308" y="144777"/>
            <a:ext cx="1699204" cy="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35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4751614" y="321132"/>
            <a:ext cx="7272880" cy="7397103"/>
          </a:xfrm>
          <a:prstGeom prst="rect">
            <a:avLst/>
          </a:prstGeom>
        </p:spPr>
        <p:txBody>
          <a:bodyPr anchor="t">
            <a:normAutofit/>
          </a:bodyPr>
          <a:lstStyle>
            <a:defPPr>
              <a:defRPr lang="en-US"/>
            </a:defPPr>
            <a:lvl1pPr marL="328875" indent="-328875" defTabSz="795665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665" indent="-328875" defTabSz="795665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26109" indent="-328875" defTabSz="795665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856552" indent="-328875" defTabSz="795665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386995" indent="-328875" defTabSz="795665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917439" indent="-328875" defTabSz="795665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marL="3447882" indent="-328875" defTabSz="795665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marL="3978326" indent="-328875" defTabSz="795665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marL="4508769" indent="-246656" defTabSz="795665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An industry veteran and IT business leader for transformation in the space of </a:t>
            </a:r>
            <a:r>
              <a:rPr lang="en-US" sz="2800" dirty="0" err="1"/>
              <a:t>Polycloud</a:t>
            </a:r>
            <a:r>
              <a:rPr lang="en-US" sz="2800" dirty="0"/>
              <a:t>, Platforms &amp; Hyperscale Datacenters.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His 24+yrs industry experience in powering critical technology infrastructure and digital business initiatives serving Enterprise users, SaaS clients play a major role in enhancing the digital transformation journey of an organization.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His focus on inexorably advancing digital at Infosys has led to profound impact in adapting to make shift  transitions on emerging technologies,  building future/drawing strategy canvas and guiding execution, accelerating time to market and delivering top order commitments to various org stakeholders.  </a:t>
            </a:r>
            <a:endParaRPr lang="en-IN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167506" y="6139309"/>
            <a:ext cx="4584108" cy="1578927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Mr Rajkumar </a:t>
            </a:r>
          </a:p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Vice President -IT, Infosys</a:t>
            </a:r>
            <a:endParaRPr lang="en-US" altLang="en-US" sz="2000" b="1" dirty="0">
              <a:solidFill>
                <a:schemeClr val="bg1"/>
              </a:solidFill>
              <a:latin typeface="Calibri Light" panose="020F0302020204030204" pitchFamily="34" charset="0"/>
              <a:ea typeface="MS Gothic" panose="020B0609070205080204" pitchFamily="49" charset="-128"/>
              <a:cs typeface="Mangal" panose="02040503050203030202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15" y="378585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3" y="238314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1383059" y="321134"/>
            <a:ext cx="1699204" cy="78785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65DB6EA-6989-4EF9-9B56-1071FDAC7435}"/>
              </a:ext>
            </a:extLst>
          </p:cNvPr>
          <p:cNvSpPr/>
          <p:nvPr/>
        </p:nvSpPr>
        <p:spPr>
          <a:xfrm>
            <a:off x="336673" y="1509882"/>
            <a:ext cx="3969099" cy="434100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66" r="-6204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49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83308A-1155-4B6B-83B8-66214C7ECA62}"/>
              </a:ext>
            </a:extLst>
          </p:cNvPr>
          <p:cNvSpPr/>
          <p:nvPr/>
        </p:nvSpPr>
        <p:spPr>
          <a:xfrm>
            <a:off x="7051729" y="1505807"/>
            <a:ext cx="4942113" cy="533251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599" t="-71" r="171" b="71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108488" y="2644082"/>
            <a:ext cx="7051728" cy="5135498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Over 20 years of international experience in design, operations finance, engineering and project management, and corporate sustainability.</a:t>
            </a:r>
          </a:p>
          <a:p>
            <a:r>
              <a:rPr lang="en-US" b="1" dirty="0"/>
              <a:t>Shalini joined VMware, Bangalore in 2015 and leads sustainability function for India, APJ and EMEA. </a:t>
            </a:r>
          </a:p>
          <a:p>
            <a:r>
              <a:rPr lang="en-US" b="1" dirty="0"/>
              <a:t>Prior to VMware she worked for Stanford University leading carbon accounting, sustainable IT program and demand side energy management. </a:t>
            </a:r>
          </a:p>
          <a:p>
            <a:r>
              <a:rPr lang="en-US" b="1" dirty="0"/>
              <a:t>She has successfully driven strategic and tactical goals across functional teams in diverse sectors demonstrating influence, leadership, and unbridled passion. Shalini is a technologist at heart and a trained Architect with an MBA from San Jose State University.</a:t>
            </a:r>
            <a:endParaRPr lang="en-IN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1" y="1118227"/>
            <a:ext cx="7051728" cy="131500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Ms</a:t>
            </a:r>
            <a:r>
              <a:rPr lang="en-US" sz="2800" b="1" dirty="0">
                <a:solidFill>
                  <a:schemeClr val="bg1"/>
                </a:solidFill>
              </a:rPr>
              <a:t> Shalini Singh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Sustainability Head, India, APAC and EMEA VMware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53" y="176970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" y="75250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2655308" y="144777"/>
            <a:ext cx="1699204" cy="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0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4602824" y="441504"/>
            <a:ext cx="7272880" cy="7276732"/>
          </a:xfrm>
          <a:prstGeom prst="rect">
            <a:avLst/>
          </a:prstGeom>
        </p:spPr>
        <p:txBody>
          <a:bodyPr anchor="t">
            <a:noAutofit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Mr Punit has over 18 years of experience in Green Building Design, Smart Buildings, Deep Green Retrofits, Industrial and Comfort cooling systems. </a:t>
            </a:r>
          </a:p>
          <a:p>
            <a:r>
              <a:rPr lang="en-US" b="1" dirty="0"/>
              <a:t>He has been with Infosys Infrastructure team since 2010. Punit is a chemical engineer with a post-graduation in marketing management. </a:t>
            </a:r>
            <a:endParaRPr lang="en-IN" b="1" dirty="0"/>
          </a:p>
          <a:p>
            <a:r>
              <a:rPr lang="en-US" b="1" dirty="0"/>
              <a:t>Mr Punit works with the Infrastructure team at Infosys as Regional Head – Infrastructure. He led the Green Building Design work, Smart Campus practice, Retrofits practice, Operations Excellence for Infosys buildings and Campuses. </a:t>
            </a:r>
          </a:p>
          <a:p>
            <a:r>
              <a:rPr lang="en-US" b="1" dirty="0"/>
              <a:t>His focus is to make every campus at Infosys a smart, productive and sustainable campus, enhancing occupant and hence business productivity, while consuming minimum energy and resources.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167506" y="6139309"/>
            <a:ext cx="4584108" cy="1578927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Mr Punit Desai </a:t>
            </a:r>
          </a:p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Regional Head (Smart Spaces), Infosys</a:t>
            </a:r>
            <a:endParaRPr lang="en-US" altLang="en-US" sz="2000" b="1" dirty="0">
              <a:solidFill>
                <a:schemeClr val="bg1"/>
              </a:solidFill>
              <a:latin typeface="Calibri Light" panose="020F0302020204030204" pitchFamily="34" charset="0"/>
              <a:ea typeface="MS Gothic" panose="020B0609070205080204" pitchFamily="49" charset="-128"/>
              <a:cs typeface="Mangal" panose="02040503050203030202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15" y="378585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3" y="238314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1383059" y="321134"/>
            <a:ext cx="1699204" cy="78785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65DB6EA-6989-4EF9-9B56-1071FDAC7435}"/>
              </a:ext>
            </a:extLst>
          </p:cNvPr>
          <p:cNvSpPr/>
          <p:nvPr/>
        </p:nvSpPr>
        <p:spPr>
          <a:xfrm>
            <a:off x="336673" y="1509882"/>
            <a:ext cx="3969099" cy="434100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604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83308A-1155-4B6B-83B8-66214C7ECA62}"/>
              </a:ext>
            </a:extLst>
          </p:cNvPr>
          <p:cNvSpPr/>
          <p:nvPr/>
        </p:nvSpPr>
        <p:spPr>
          <a:xfrm>
            <a:off x="7051729" y="1505806"/>
            <a:ext cx="4942113" cy="545770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108488" y="2644082"/>
            <a:ext cx="6591059" cy="5135498"/>
          </a:xfrm>
          <a:prstGeom prst="rect">
            <a:avLst/>
          </a:prstGeom>
        </p:spPr>
        <p:txBody>
          <a:bodyPr anchor="t">
            <a:normAutofit/>
          </a:bodyPr>
          <a:lstStyle>
            <a:defPPr>
              <a:defRPr lang="en-US"/>
            </a:defPPr>
            <a:lvl1pPr marL="328875" indent="-328875" defTabSz="795665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665" indent="-328875" defTabSz="795665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26109" indent="-328875" defTabSz="795665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856552" indent="-328875" defTabSz="795665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386995" indent="-328875" defTabSz="795665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917439" indent="-328875" defTabSz="795665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marL="3447882" indent="-328875" defTabSz="795665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marL="3978326" indent="-328875" defTabSz="795665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marL="4508769" indent="-246656" defTabSz="795665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r>
              <a:rPr lang="en-US" b="1" dirty="0"/>
              <a:t>Mr Amit </a:t>
            </a:r>
            <a:r>
              <a:rPr lang="en-US" b="1" dirty="0" err="1"/>
              <a:t>kakkar</a:t>
            </a:r>
            <a:r>
              <a:rPr lang="en-US" b="1" dirty="0"/>
              <a:t> completed his B Tech in Electrical Engineering from MNIT Jaipur and M Tech in Energy from IIT Delhi . </a:t>
            </a:r>
          </a:p>
          <a:p>
            <a:r>
              <a:rPr lang="en-US" b="1" dirty="0"/>
              <a:t>He is the Additional Chief Engineer, Rajasthan PWD and is presently working as Technical Director, Department of information  Technology and Communications, Jaipur</a:t>
            </a:r>
          </a:p>
          <a:p>
            <a:r>
              <a:rPr lang="en-US" b="1" dirty="0"/>
              <a:t>He is an IGBC AP, ECBC Master Trainer, Certified Data Center Professional ( CDCP) and BEE certified Energy Auditor.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1" y="1118227"/>
            <a:ext cx="7051728" cy="131500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Mr Amit </a:t>
            </a:r>
            <a:r>
              <a:rPr lang="en-US" sz="2800" b="1" dirty="0" err="1">
                <a:solidFill>
                  <a:schemeClr val="bg1"/>
                </a:solidFill>
              </a:rPr>
              <a:t>Kakkar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Technical Director, Dept of Info &amp; Tech, Govt of Rajasthan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53" y="176970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" y="75250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2655308" y="144777"/>
            <a:ext cx="1699204" cy="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58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83308A-1155-4B6B-83B8-66214C7ECA62}"/>
              </a:ext>
            </a:extLst>
          </p:cNvPr>
          <p:cNvSpPr/>
          <p:nvPr/>
        </p:nvSpPr>
        <p:spPr>
          <a:xfrm>
            <a:off x="7051729" y="1002161"/>
            <a:ext cx="4942113" cy="536506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65" r="-5811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108488" y="2644082"/>
            <a:ext cx="7051728" cy="5237218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Book Antiqua" panose="02040602050305030304" pitchFamily="18" charset="0"/>
              </a:rPr>
              <a:t>Mr </a:t>
            </a:r>
            <a:r>
              <a:rPr lang="en-IN" sz="2400" b="1">
                <a:latin typeface="Book Antiqua" panose="02040602050305030304" pitchFamily="18" charset="0"/>
              </a:rPr>
              <a:t>Lalit </a:t>
            </a:r>
            <a:r>
              <a:rPr lang="en-IN" sz="2400" b="1" dirty="0">
                <a:latin typeface="Book Antiqua" panose="02040602050305030304" pitchFamily="18" charset="0"/>
              </a:rPr>
              <a:t>Malhotra has industry work experience of over 40 years in Operations, Manufacturing &amp; Fabrication, Quality Control, Sourcing, Project Execution and Research on varied product range relating to various industries including HVAC. </a:t>
            </a:r>
          </a:p>
          <a:p>
            <a:r>
              <a:rPr lang="en-IN" sz="2400" b="1" dirty="0">
                <a:latin typeface="Book Antiqua" panose="02040602050305030304" pitchFamily="18" charset="0"/>
              </a:rPr>
              <a:t>He is actively involved in various research topics in the field of UV, Thermal Storage and other engineering aspects. </a:t>
            </a:r>
          </a:p>
          <a:p>
            <a:r>
              <a:rPr lang="en-IN" sz="2400" b="1" dirty="0">
                <a:latin typeface="Book Antiqua" panose="02040602050305030304" pitchFamily="18" charset="0"/>
              </a:rPr>
              <a:t>He has </a:t>
            </a:r>
            <a:r>
              <a:rPr lang="en-US" sz="2400" b="1">
                <a:latin typeface="Book Antiqua" panose="02040602050305030304" pitchFamily="18" charset="0"/>
              </a:rPr>
              <a:t>hands on experience in Design, Application Engineering, Installation and Commissioning of Thermal Storage Systems. </a:t>
            </a:r>
            <a:endParaRPr lang="en-IN" sz="2400" b="1" dirty="0">
              <a:latin typeface="Book Antiqua" panose="0204060205030503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1" y="1118227"/>
            <a:ext cx="7051728" cy="131500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Mr Lalit Malhotra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</a:rPr>
              <a:t>Director – Technical, 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</a:rPr>
              <a:t>Ensavior Technologies Pvt Ltd.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53" y="176970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" y="75250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2655308" y="144777"/>
            <a:ext cx="1699204" cy="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1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E53C49-AF95-4923-A880-B6C35D3C4AB7}"/>
              </a:ext>
            </a:extLst>
          </p:cNvPr>
          <p:cNvGrpSpPr/>
          <p:nvPr/>
        </p:nvGrpSpPr>
        <p:grpSpPr>
          <a:xfrm>
            <a:off x="0" y="0"/>
            <a:ext cx="12192000" cy="7956551"/>
            <a:chOff x="0" y="0"/>
            <a:chExt cx="12192000" cy="7956551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AD86676-516C-4505-9294-589E387D4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638" b="2345"/>
            <a:stretch/>
          </p:blipFill>
          <p:spPr>
            <a:xfrm>
              <a:off x="0" y="6858001"/>
              <a:ext cx="12192000" cy="1098550"/>
            </a:xfrm>
            <a:prstGeom prst="rect">
              <a:avLst/>
            </a:prstGeom>
          </p:spPr>
        </p:pic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7088B49-D187-4306-B0F1-25875134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762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83308A-1155-4B6B-83B8-66214C7ECA62}"/>
              </a:ext>
            </a:extLst>
          </p:cNvPr>
          <p:cNvSpPr/>
          <p:nvPr/>
        </p:nvSpPr>
        <p:spPr>
          <a:xfrm>
            <a:off x="7051729" y="736689"/>
            <a:ext cx="4942113" cy="592536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947" r="-9947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108488" y="2549296"/>
            <a:ext cx="6671618" cy="5407254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>
                <a:latin typeface="Book Antiqua" panose="02040602050305030304" pitchFamily="18" charset="0"/>
              </a:rPr>
              <a:t>Mr. Prakash Chandra Lohia is a Mechanical engineering graduate from BITS Pilani 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Book Antiqua" panose="02040602050305030304" pitchFamily="18" charset="0"/>
              </a:rPr>
              <a:t>He has more than 4 decades of rich experience and currently working as Sr Vice VP (Power &amp; Utility) in Reliance Industries Limited.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Book Antiqua" panose="02040602050305030304" pitchFamily="18" charset="0"/>
              </a:rPr>
              <a:t>He has handled various projects: Refinery, Petrochemical, synthetic filament, Internet Data Centre, Telecommunication and infrastructure projects. 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Book Antiqua" panose="02040602050305030304" pitchFamily="18" charset="0"/>
              </a:rPr>
              <a:t>Chairman, Taskforce (IGBC and LBNL, Chiller System)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1" y="1118227"/>
            <a:ext cx="7051728" cy="131500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Mr P C </a:t>
            </a:r>
            <a:r>
              <a:rPr lang="en-US" sz="2800" b="1" dirty="0" err="1">
                <a:solidFill>
                  <a:schemeClr val="bg1"/>
                </a:solidFill>
              </a:rPr>
              <a:t>Lohia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Sr. Vice President, HVAC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Reliance Industries Limited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53" y="176970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" y="75250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2655308" y="144777"/>
            <a:ext cx="1699204" cy="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7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83308A-1155-4B6B-83B8-66214C7ECA62}"/>
              </a:ext>
            </a:extLst>
          </p:cNvPr>
          <p:cNvSpPr/>
          <p:nvPr/>
        </p:nvSpPr>
        <p:spPr>
          <a:xfrm>
            <a:off x="160138" y="1289820"/>
            <a:ext cx="4787419" cy="589475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73" r="-15857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5235651" y="2660411"/>
            <a:ext cx="6671618" cy="4524161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latin typeface="Book Antiqua" panose="02040602050305030304" pitchFamily="18" charset="0"/>
              </a:rPr>
              <a:t>Mr Vivek Rajendran is the Director, Software Engineering at Dell EMC.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Book Antiqua" panose="02040602050305030304" pitchFamily="18" charset="0"/>
              </a:rPr>
              <a:t>He has more than 25 years of experience in the DC industry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Book Antiqua" panose="02040602050305030304" pitchFamily="18" charset="0"/>
              </a:rPr>
              <a:t>Chairman, IGBC and LBNL Taskforce – IT Hardware and Management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5127164" y="1134556"/>
            <a:ext cx="7051728" cy="131500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Mr Vivek Rajendran,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Director, Software Engineering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Dell EMC, Infrastructure 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616" y="193299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2" y="91579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7782471" y="161106"/>
            <a:ext cx="1699204" cy="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96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83308A-1155-4B6B-83B8-66214C7ECA62}"/>
              </a:ext>
            </a:extLst>
          </p:cNvPr>
          <p:cNvSpPr/>
          <p:nvPr/>
        </p:nvSpPr>
        <p:spPr>
          <a:xfrm>
            <a:off x="111152" y="1134556"/>
            <a:ext cx="4787419" cy="579496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783" r="2783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4898571" y="2660411"/>
            <a:ext cx="7182277" cy="5102840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charset="0"/>
              </a:rPr>
              <a:t>Rajkumar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charset="0"/>
              </a:rPr>
              <a:t>is a Datacenter Manager &amp; Planner – holds Bachelor of Science in IT from Mysore University. </a:t>
            </a:r>
          </a:p>
          <a:p>
            <a:pPr fontAlgn="base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charset="0"/>
              </a:rPr>
              <a:t>He joined Intel in 2005 and working in Datacenter operations, has total industry experience of 25 years. </a:t>
            </a:r>
          </a:p>
          <a:p>
            <a:pPr fontAlgn="base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charset="0"/>
              </a:rPr>
              <a:t>Raj’s role is to manage Datacenter Operations &amp; Capacity planning for all of Intel’s Data Centers across Asia. </a:t>
            </a:r>
          </a:p>
          <a:p>
            <a:pPr fontAlgn="base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charset="0"/>
              </a:rPr>
              <a:t>He is a subject matter expert in Datacenter Facilities &amp; IT technologies. </a:t>
            </a:r>
          </a:p>
          <a:p>
            <a:pPr fontAlgn="base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charset="0"/>
              </a:rPr>
              <a:t>He works with different stakeholders across IT &amp; Facilities to ensure that Intel’s DCs are running at optimal efficiency and cost. Raj has written various white papers on datacenter efficiencies and retrofit best practices.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5127164" y="1134556"/>
            <a:ext cx="7051728" cy="131500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Mr Rajkumar Kambar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DC Manager Asia – Intel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616" y="193299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2" y="91579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7782471" y="161106"/>
            <a:ext cx="1699204" cy="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4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w, propeller, drawing&#10;&#10;Description automatically generated">
            <a:extLst>
              <a:ext uri="{FF2B5EF4-FFF2-40B4-BE49-F238E27FC236}">
                <a16:creationId xmlns:a16="http://schemas.microsoft.com/office/drawing/2014/main" id="{990AB70D-5AB0-458D-8872-9FFF38054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59" b="21252"/>
          <a:stretch/>
        </p:blipFill>
        <p:spPr>
          <a:xfrm>
            <a:off x="1803170" y="5274702"/>
            <a:ext cx="9144000" cy="26176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79A215-B77A-4B69-9BAD-4712E5797D75}"/>
              </a:ext>
            </a:extLst>
          </p:cNvPr>
          <p:cNvSpPr/>
          <p:nvPr/>
        </p:nvSpPr>
        <p:spPr>
          <a:xfrm>
            <a:off x="961644" y="2776730"/>
            <a:ext cx="10439398" cy="24383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11" descr="G:\Saurav Docs\Congress 2016\Congress e-flyer\IGBC - Logo.jpg">
            <a:extLst>
              <a:ext uri="{FF2B5EF4-FFF2-40B4-BE49-F238E27FC236}">
                <a16:creationId xmlns:a16="http://schemas.microsoft.com/office/drawing/2014/main" id="{F80390BF-10C0-4598-8E45-9D222B35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728" y="869149"/>
            <a:ext cx="724442" cy="110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98D3E16-DF25-428A-AEAA-BAEAC1C5A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43" y="2836303"/>
            <a:ext cx="10439399" cy="231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  <a:defRPr sz="2400" b="1">
                <a:solidFill>
                  <a:schemeClr val="accent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 sz="2000" b="1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Monotype Sorts"/>
              <a:buChar char="4"/>
              <a:tabLst>
                <a:tab pos="457200" algn="l"/>
              </a:tabLst>
              <a:defRPr sz="2000" b="1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3200" kern="0" dirty="0">
                <a:latin typeface="Book Antiqua" panose="02040602050305030304" pitchFamily="18" charset="0"/>
              </a:rPr>
              <a:t>Digital Launch of Case Study: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3200" kern="0" dirty="0">
                <a:latin typeface="Book Antiqua" panose="02040602050305030304" pitchFamily="18" charset="0"/>
              </a:rPr>
              <a:t>Infosys Data Center Bangalore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3200" kern="0" dirty="0">
                <a:latin typeface="Book Antiqua" panose="02040602050305030304" pitchFamily="18" charset="0"/>
              </a:rPr>
              <a:t>“Innovation in Energy Efficiency in Data Centers”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931A74A-3A87-48DD-8200-45134A377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02" y="455054"/>
            <a:ext cx="2741883" cy="1138743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A84D4EB8-2287-4EC0-B39E-C508AD858B8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09" y="1889808"/>
            <a:ext cx="2403066" cy="787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25707C-98C0-4338-8AE1-7F674186667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832" y="542602"/>
            <a:ext cx="3520703" cy="954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388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83308A-1155-4B6B-83B8-66214C7ECA62}"/>
              </a:ext>
            </a:extLst>
          </p:cNvPr>
          <p:cNvSpPr/>
          <p:nvPr/>
        </p:nvSpPr>
        <p:spPr>
          <a:xfrm>
            <a:off x="164691" y="1756808"/>
            <a:ext cx="3690893" cy="506797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764" t="528" r="-13717" b="-476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3989196" y="2660411"/>
            <a:ext cx="8168741" cy="5102840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>
                <a:latin typeface="Book Antiqua" panose="02040602050305030304" pitchFamily="18" charset="0"/>
              </a:rPr>
              <a:t>Mr Shubham Agarwal is managing Pan India Digital operations of Infrastructure in terms of Environment, Health and Productivity initiatives. 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Book Antiqua" panose="02040602050305030304" pitchFamily="18" charset="0"/>
              </a:rPr>
              <a:t>Providing focused approach to different location : Data analytics and providing strategic planning for proper execution. 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Book Antiqua" panose="02040602050305030304" pitchFamily="18" charset="0"/>
              </a:rPr>
              <a:t>His primary role at Infosys includes : 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Book Antiqua" panose="02040602050305030304" pitchFamily="18" charset="0"/>
              </a:rPr>
              <a:t>Optimizing water and energy usage. Improving solar, Irrigation and STP system efficiency.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Book Antiqua" panose="02040602050305030304" pitchFamily="18" charset="0"/>
              </a:rPr>
              <a:t>HVAC design and operation optimization.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Book Antiqua" panose="02040602050305030304" pitchFamily="18" charset="0"/>
              </a:rPr>
              <a:t>Providing inputs for enhancing and supporting Business Continuity.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Book Antiqua" panose="02040602050305030304" pitchFamily="18" charset="0"/>
              </a:rPr>
              <a:t>Handling Data center project for improving DC infrastructure and improving Infra IOT platforms for better Data analytics and usage.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4975581" y="1250622"/>
            <a:ext cx="7051728" cy="131500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Mr Shubham Agarwal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Manager, Infosys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616" y="193299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2" y="91579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7782471" y="161106"/>
            <a:ext cx="1699204" cy="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64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83308A-1155-4B6B-83B8-66214C7ECA62}"/>
              </a:ext>
            </a:extLst>
          </p:cNvPr>
          <p:cNvSpPr/>
          <p:nvPr/>
        </p:nvSpPr>
        <p:spPr>
          <a:xfrm>
            <a:off x="6948436" y="766834"/>
            <a:ext cx="4942113" cy="592536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506" t="-170" r="-9804" b="17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108488" y="2644082"/>
            <a:ext cx="6839948" cy="5135498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Book Antiqua" panose="02040602050305030304" pitchFamily="18" charset="0"/>
              </a:rPr>
              <a:t>Dale Sartor, P.E., is a staff scientist/engineer at LBNL where he focusses on building efficiency technology applications.  </a:t>
            </a:r>
          </a:p>
          <a:p>
            <a:r>
              <a:rPr lang="en-US" sz="2000" dirty="0">
                <a:latin typeface="Book Antiqua" panose="02040602050305030304" pitchFamily="18" charset="0"/>
              </a:rPr>
              <a:t>He leads projects to develop and transfer new technology and stimulate the use of underutilized technology. </a:t>
            </a:r>
          </a:p>
          <a:p>
            <a:r>
              <a:rPr lang="en-US" sz="2000" dirty="0">
                <a:latin typeface="Book Antiqua" panose="02040602050305030304" pitchFamily="18" charset="0"/>
              </a:rPr>
              <a:t>He has over forty years of professional experience in energy efficiency and renewable energy applications including ten years as a principal of an architecture and engineering company, and seven years as the head of LBNL’s In-House Energy Management Program.</a:t>
            </a:r>
          </a:p>
          <a:p>
            <a:r>
              <a:rPr lang="en-US" sz="2000" dirty="0">
                <a:latin typeface="Book Antiqua" panose="02040602050305030304" pitchFamily="18" charset="0"/>
              </a:rPr>
              <a:t>Currently Mr. Sartor is focused on RD&amp;D on energy efficiency in buildings for high tech industries (i.e. laboratories, cleanrooms, and data centers)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1" y="1118227"/>
            <a:ext cx="7051728" cy="131500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00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Mr Dale Sartor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Staff Engineer,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Lawrence Berkeley National Laboratory (LBNL) USA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53" y="176970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" y="75250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2655308" y="144777"/>
            <a:ext cx="1699204" cy="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93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83308A-1155-4B6B-83B8-66214C7ECA62}"/>
              </a:ext>
            </a:extLst>
          </p:cNvPr>
          <p:cNvSpPr/>
          <p:nvPr/>
        </p:nvSpPr>
        <p:spPr>
          <a:xfrm>
            <a:off x="164691" y="1371601"/>
            <a:ext cx="4680262" cy="622062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655" r="-18655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3989196" y="2660411"/>
            <a:ext cx="8168741" cy="5102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4975581" y="1250622"/>
            <a:ext cx="7051728" cy="131500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75000" lnSpcReduction="200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300" b="1" i="0" dirty="0" err="1">
                <a:solidFill>
                  <a:schemeClr val="bg1"/>
                </a:solidFill>
              </a:rPr>
              <a:t>Ms</a:t>
            </a:r>
            <a:r>
              <a:rPr lang="en-US" sz="3300" b="1" i="0" dirty="0">
                <a:solidFill>
                  <a:schemeClr val="bg1"/>
                </a:solidFill>
              </a:rPr>
              <a:t> Nisha Poddar</a:t>
            </a:r>
            <a:br>
              <a:rPr lang="en-US" sz="2400" b="1" i="0" dirty="0">
                <a:solidFill>
                  <a:schemeClr val="bg1"/>
                </a:solidFill>
              </a:rPr>
            </a:br>
            <a:r>
              <a:rPr lang="en-US" sz="3300" b="1" i="0" dirty="0">
                <a:solidFill>
                  <a:schemeClr val="bg1"/>
                </a:solidFill>
              </a:rPr>
              <a:t>Market Anchor &amp; Editor -M&amp;A,</a:t>
            </a:r>
          </a:p>
          <a:p>
            <a:pPr algn="ctr">
              <a:lnSpc>
                <a:spcPct val="120000"/>
              </a:lnSpc>
            </a:pPr>
            <a:r>
              <a:rPr lang="en-US" sz="3300" b="1" i="0" dirty="0">
                <a:solidFill>
                  <a:schemeClr val="bg1"/>
                </a:solidFill>
              </a:rPr>
              <a:t>CNBC-TV18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616" y="193299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2" y="91579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7782471" y="161106"/>
            <a:ext cx="1699204" cy="7878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B55871-8C9F-4CD7-85F1-D0A17C3C297F}"/>
              </a:ext>
            </a:extLst>
          </p:cNvPr>
          <p:cNvSpPr/>
          <p:nvPr/>
        </p:nvSpPr>
        <p:spPr>
          <a:xfrm>
            <a:off x="4975581" y="3285349"/>
            <a:ext cx="7051728" cy="29091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</a:rPr>
              <a:t>Market Anchor &amp; Editor - M&amp;A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</a:rPr>
              <a:t>Organizatoin</a:t>
            </a:r>
            <a:r>
              <a:rPr lang="en-US" sz="3200" b="1" dirty="0">
                <a:solidFill>
                  <a:schemeClr val="bg1"/>
                </a:solidFill>
              </a:rPr>
              <a:t> :CNBC-TV18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</a:rPr>
              <a:t>Journalist for over 15 years.</a:t>
            </a:r>
          </a:p>
        </p:txBody>
      </p:sp>
    </p:spTree>
    <p:extLst>
      <p:ext uri="{BB962C8B-B14F-4D97-AF65-F5344CB8AC3E}">
        <p14:creationId xmlns:p14="http://schemas.microsoft.com/office/powerpoint/2010/main" val="1857255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663" y="295483"/>
            <a:ext cx="1758407" cy="1064001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0" y="88718"/>
            <a:ext cx="783799" cy="1243752"/>
          </a:xfrm>
          <a:prstGeom prst="rect">
            <a:avLst/>
          </a:prstGeom>
        </p:spPr>
      </p:pic>
      <p:pic>
        <p:nvPicPr>
          <p:cNvPr id="9" name="Picture 8" descr="A person with collar shirt&#10;&#10;Description automatically generated">
            <a:extLst>
              <a:ext uri="{FF2B5EF4-FFF2-40B4-BE49-F238E27FC236}">
                <a16:creationId xmlns:a16="http://schemas.microsoft.com/office/drawing/2014/main" id="{71FF56F7-16FB-4026-A528-C162F9141D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4948611" y="246556"/>
            <a:ext cx="2294778" cy="106400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31E308C-5B40-4F50-AC45-4C365C62599C}"/>
              </a:ext>
            </a:extLst>
          </p:cNvPr>
          <p:cNvSpPr/>
          <p:nvPr/>
        </p:nvSpPr>
        <p:spPr>
          <a:xfrm>
            <a:off x="177930" y="1541141"/>
            <a:ext cx="11836140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Interaction with Data Center Industry Stalwart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F5F6ECC-5532-4D65-A5C4-88891DA90A62}"/>
              </a:ext>
            </a:extLst>
          </p:cNvPr>
          <p:cNvGrpSpPr/>
          <p:nvPr/>
        </p:nvGrpSpPr>
        <p:grpSpPr>
          <a:xfrm>
            <a:off x="8688997" y="4350563"/>
            <a:ext cx="2904014" cy="3441045"/>
            <a:chOff x="8778155" y="2840018"/>
            <a:chExt cx="2180463" cy="244452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6BBDB65-33C8-43EA-997E-7C55C6805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8387" y="2840018"/>
              <a:ext cx="1800000" cy="1800000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2540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3C1DCE9B-5AE8-4EB6-BF89-5FFF6A309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155" y="4679856"/>
              <a:ext cx="2180463" cy="604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Aft>
                  <a:spcPct val="0"/>
                </a:spcAft>
              </a:pPr>
              <a:r>
                <a:rPr lang="en-US" altLang="en-US" sz="1400" b="1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Mr Sharad Sanghi</a:t>
              </a:r>
              <a:endParaRPr lang="en-US" altLang="en-US" sz="1100" dirty="0">
                <a:latin typeface="Calibri Light" panose="020F0302020204030204" pitchFamily="34" charset="0"/>
                <a:ea typeface="MS Gothic" panose="020B0609070205080204" pitchFamily="49" charset="-128"/>
                <a:cs typeface="Mangal" panose="02040503050203030202" pitchFamily="18" charset="0"/>
              </a:endParaRPr>
            </a:p>
            <a:p>
              <a:pPr lvl="0" algn="ctr" eaLnBrk="0" fontAlgn="base" hangingPunct="0">
                <a:spcAft>
                  <a:spcPct val="0"/>
                </a:spcAft>
              </a:pPr>
              <a:r>
                <a:rPr lang="en-US" altLang="en-US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CEO – Global Data Centers and </a:t>
              </a:r>
              <a:br>
                <a:rPr lang="en-US" altLang="en-US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US" altLang="en-US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Cloud Infrastructure (India), </a:t>
              </a:r>
            </a:p>
            <a:p>
              <a:pPr lvl="0" algn="ctr" eaLnBrk="0" fontAlgn="base" hangingPunct="0">
                <a:spcAft>
                  <a:spcPct val="0"/>
                </a:spcAft>
              </a:pPr>
              <a:r>
                <a:rPr lang="en-US" altLang="en-US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NTT Ltd.</a:t>
              </a:r>
              <a:endParaRPr lang="en-US" altLang="en-US" sz="1100" dirty="0">
                <a:ea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033BF11-0C54-4C11-8D43-86270D2045B2}"/>
              </a:ext>
            </a:extLst>
          </p:cNvPr>
          <p:cNvGrpSpPr/>
          <p:nvPr/>
        </p:nvGrpSpPr>
        <p:grpSpPr>
          <a:xfrm>
            <a:off x="4098387" y="4477427"/>
            <a:ext cx="3978895" cy="3364528"/>
            <a:chOff x="4241304" y="2818022"/>
            <a:chExt cx="2987532" cy="2615057"/>
          </a:xfrm>
        </p:grpSpPr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5F77D406-3D52-499D-AAC7-320AAC03A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534" y="2818022"/>
              <a:ext cx="1800000" cy="1800000"/>
            </a:xfrm>
            <a:prstGeom prst="ellipse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 w="2540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438B06B8-9A61-4A33-9FE3-172827824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304" y="4755294"/>
              <a:ext cx="2987532" cy="677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Mr Dale Sartor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Staff Engineer,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Lawrence Berkeley National Laboratory (LBNL) USA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E3E0BE-EAFA-400B-936C-E3BC2F2C47DE}"/>
              </a:ext>
            </a:extLst>
          </p:cNvPr>
          <p:cNvGrpSpPr/>
          <p:nvPr/>
        </p:nvGrpSpPr>
        <p:grpSpPr>
          <a:xfrm>
            <a:off x="177930" y="4575628"/>
            <a:ext cx="3263542" cy="3368966"/>
            <a:chOff x="647989" y="2839358"/>
            <a:chExt cx="2457298" cy="2360499"/>
          </a:xfrm>
        </p:grpSpPr>
        <p:sp>
          <p:nvSpPr>
            <p:cNvPr id="36" name="Oval 9">
              <a:extLst>
                <a:ext uri="{FF2B5EF4-FFF2-40B4-BE49-F238E27FC236}">
                  <a16:creationId xmlns:a16="http://schemas.microsoft.com/office/drawing/2014/main" id="{C080A84A-456F-4981-B86E-B60B6254B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080" y="2839358"/>
              <a:ext cx="1800000" cy="1622642"/>
            </a:xfrm>
            <a:prstGeom prst="ellipse">
              <a:avLst/>
            </a:prstGeom>
            <a:blipFill dpi="0" rotWithShape="0">
              <a:blip r:embed="rId7"/>
              <a:srcRect/>
              <a:stretch>
                <a:fillRect/>
              </a:stretch>
            </a:blipFill>
            <a:ln w="2540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A375146A-B8D1-481E-AAA1-4A3449873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989" y="4548224"/>
              <a:ext cx="2457298" cy="651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Mr Syed Mohammed Beary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Chairman, IGBC Bangalore Chapter &amp; MD </a:t>
              </a:r>
              <a:r>
                <a:rPr lang="en-US" alt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Bearys</a:t>
              </a: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Group </a:t>
              </a:r>
            </a:p>
          </p:txBody>
        </p:sp>
      </p:grpSp>
      <p:sp>
        <p:nvSpPr>
          <p:cNvPr id="39" name="Oval 12">
            <a:extLst>
              <a:ext uri="{FF2B5EF4-FFF2-40B4-BE49-F238E27FC236}">
                <a16:creationId xmlns:a16="http://schemas.microsoft.com/office/drawing/2014/main" id="{0C7B30DB-07AF-49EA-9CBC-6A0F874E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517" y="2396143"/>
            <a:ext cx="2151588" cy="2283820"/>
          </a:xfrm>
          <a:prstGeom prst="ellipse">
            <a:avLst/>
          </a:prstGeom>
          <a:blipFill dpi="0" rotWithShape="0">
            <a:blip r:embed="rId8"/>
            <a:srcRect/>
            <a:stretch>
              <a:fillRect/>
            </a:stretch>
          </a:blipFill>
          <a:ln w="25400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DE938B41-DA02-47A7-8BEC-5B82FE605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434" y="3003932"/>
            <a:ext cx="3706452" cy="68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Nisha Poddar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Market Anchor &amp; Editor –M&amp;A, CNBC-TV18</a:t>
            </a:r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8A38848F-E1E1-4525-90E3-B7CF552EB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29" y="3196503"/>
            <a:ext cx="2209459" cy="68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Moderator:  </a:t>
            </a:r>
          </a:p>
        </p:txBody>
      </p:sp>
    </p:spTree>
    <p:extLst>
      <p:ext uri="{BB962C8B-B14F-4D97-AF65-F5344CB8AC3E}">
        <p14:creationId xmlns:p14="http://schemas.microsoft.com/office/powerpoint/2010/main" val="1295476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83308A-1155-4B6B-83B8-66214C7ECA62}"/>
              </a:ext>
            </a:extLst>
          </p:cNvPr>
          <p:cNvSpPr/>
          <p:nvPr/>
        </p:nvSpPr>
        <p:spPr>
          <a:xfrm>
            <a:off x="7821386" y="1929213"/>
            <a:ext cx="3845885" cy="429251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108487" y="2644081"/>
            <a:ext cx="7712899" cy="4997689"/>
          </a:xfrm>
          <a:prstGeom prst="rect">
            <a:avLst/>
          </a:prstGeom>
        </p:spPr>
        <p:txBody>
          <a:bodyPr anchor="t">
            <a:normAutofit/>
          </a:bodyPr>
          <a:lstStyle>
            <a:defPPr>
              <a:defRPr lang="en-US"/>
            </a:defPPr>
            <a:lvl1pPr marL="328875" indent="-328875" defTabSz="795665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665" indent="-328875" defTabSz="795665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26109" indent="-328875" defTabSz="795665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856552" indent="-328875" defTabSz="795665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386995" indent="-328875" defTabSz="795665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917439" indent="-328875" defTabSz="795665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marL="3447882" indent="-328875" defTabSz="795665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marL="3978326" indent="-328875" defTabSz="795665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marL="4508769" indent="-246656" defTabSz="795665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r>
              <a:rPr lang="en-US" b="1" dirty="0"/>
              <a:t>Associate Vice President &amp; Regional Head - Facilities, responsible for entire Corporate Facilities across locations and Global Head of Facilities operations at IBPM (Infosys Business Process Management )</a:t>
            </a:r>
          </a:p>
          <a:p>
            <a:r>
              <a:rPr lang="en-US" b="1" dirty="0"/>
              <a:t>He is also the Vice President and Executive Committee Member of Electronics City Industries’ Association. </a:t>
            </a:r>
          </a:p>
          <a:p>
            <a:r>
              <a:rPr lang="en-US" b="1" dirty="0"/>
              <a:t>25 years of experience In Infrastructure and Facilities in the Phase of Planning along with the Facilities head in the Business and strategy Planning.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1" y="1118227"/>
            <a:ext cx="7051728" cy="131500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Mr Bhawesh Kumar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Associate VP, Infosys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53" y="176970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" y="75250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2655308" y="144777"/>
            <a:ext cx="1699204" cy="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4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B0319-155A-48AB-9455-10D4DC197548}"/>
              </a:ext>
            </a:extLst>
          </p:cNvPr>
          <p:cNvSpPr/>
          <p:nvPr/>
        </p:nvSpPr>
        <p:spPr>
          <a:xfrm>
            <a:off x="-6872" y="1"/>
            <a:ext cx="12191999" cy="7956550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0EE8E4-A54B-4A4F-B2CF-88E5C9AEC3B8}"/>
              </a:ext>
            </a:extLst>
          </p:cNvPr>
          <p:cNvGrpSpPr/>
          <p:nvPr/>
        </p:nvGrpSpPr>
        <p:grpSpPr>
          <a:xfrm>
            <a:off x="2143356" y="1905994"/>
            <a:ext cx="8005768" cy="5220000"/>
            <a:chOff x="2226802" y="1905994"/>
            <a:chExt cx="8005768" cy="522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DBB05B-2258-4BF2-A8AC-9A44A0AC4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6802" y="1905994"/>
              <a:ext cx="3999286" cy="522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140FBF-B5C8-43A5-A01F-E349D1A17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3282" y="1905994"/>
              <a:ext cx="3999288" cy="52200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CFFADB5-30C0-4BA5-A392-2D96752E4ED4}"/>
              </a:ext>
            </a:extLst>
          </p:cNvPr>
          <p:cNvSpPr/>
          <p:nvPr/>
        </p:nvSpPr>
        <p:spPr>
          <a:xfrm>
            <a:off x="1524000" y="6567826"/>
            <a:ext cx="609600" cy="8382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C81C54-0F9A-4884-94A9-D62BF6BB232E}"/>
              </a:ext>
            </a:extLst>
          </p:cNvPr>
          <p:cNvGrpSpPr/>
          <p:nvPr/>
        </p:nvGrpSpPr>
        <p:grpSpPr>
          <a:xfrm>
            <a:off x="1107695" y="782397"/>
            <a:ext cx="1702282" cy="1587275"/>
            <a:chOff x="7151624" y="762174"/>
            <a:chExt cx="2214534" cy="206491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0135D1-3E83-42E7-AFC7-0629F66C0001}"/>
                </a:ext>
              </a:extLst>
            </p:cNvPr>
            <p:cNvSpPr/>
            <p:nvPr/>
          </p:nvSpPr>
          <p:spPr>
            <a:xfrm>
              <a:off x="7151624" y="839449"/>
              <a:ext cx="2155800" cy="1987644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21000">
                  <a:srgbClr val="F4750C"/>
                </a:gs>
                <a:gs pos="83000">
                  <a:schemeClr val="tx2">
                    <a:alpha val="11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9B37C7FE-3E62-4078-A4F5-825C8A0A747E}"/>
                </a:ext>
              </a:extLst>
            </p:cNvPr>
            <p:cNvSpPr/>
            <p:nvPr/>
          </p:nvSpPr>
          <p:spPr>
            <a:xfrm>
              <a:off x="7311759" y="865755"/>
              <a:ext cx="2054399" cy="1780479"/>
            </a:xfrm>
            <a:prstGeom prst="star32">
              <a:avLst>
                <a:gd name="adj" fmla="val 0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Star: 24 Points 21">
              <a:extLst>
                <a:ext uri="{FF2B5EF4-FFF2-40B4-BE49-F238E27FC236}">
                  <a16:creationId xmlns:a16="http://schemas.microsoft.com/office/drawing/2014/main" id="{0E708712-C7FB-444F-AB87-83671D73CA46}"/>
                </a:ext>
              </a:extLst>
            </p:cNvPr>
            <p:cNvSpPr/>
            <p:nvPr/>
          </p:nvSpPr>
          <p:spPr>
            <a:xfrm rot="16200000">
              <a:off x="7333677" y="793273"/>
              <a:ext cx="1987643" cy="1925445"/>
            </a:xfrm>
            <a:prstGeom prst="star24">
              <a:avLst>
                <a:gd name="adj" fmla="val 0"/>
              </a:avLst>
            </a:prstGeom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4D268A-9624-49A8-9E2D-1C7D9B7DAE0D}"/>
              </a:ext>
            </a:extLst>
          </p:cNvPr>
          <p:cNvGrpSpPr/>
          <p:nvPr/>
        </p:nvGrpSpPr>
        <p:grpSpPr>
          <a:xfrm>
            <a:off x="1059164" y="4303564"/>
            <a:ext cx="1760237" cy="1641314"/>
            <a:chOff x="7151624" y="762174"/>
            <a:chExt cx="2214534" cy="206491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53EACD3-3C72-4BEA-AEC7-8D9CD759442E}"/>
                </a:ext>
              </a:extLst>
            </p:cNvPr>
            <p:cNvSpPr/>
            <p:nvPr/>
          </p:nvSpPr>
          <p:spPr>
            <a:xfrm>
              <a:off x="7151624" y="839449"/>
              <a:ext cx="2155800" cy="1987644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21000">
                  <a:srgbClr val="F4750C"/>
                </a:gs>
                <a:gs pos="83000">
                  <a:schemeClr val="tx2">
                    <a:alpha val="11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0DD6C0A5-0D27-44DE-8541-34DE6E7A4046}"/>
                </a:ext>
              </a:extLst>
            </p:cNvPr>
            <p:cNvSpPr/>
            <p:nvPr/>
          </p:nvSpPr>
          <p:spPr>
            <a:xfrm>
              <a:off x="7311759" y="865755"/>
              <a:ext cx="2054399" cy="1780479"/>
            </a:xfrm>
            <a:prstGeom prst="star32">
              <a:avLst>
                <a:gd name="adj" fmla="val 0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Star: 24 Points 16">
              <a:extLst>
                <a:ext uri="{FF2B5EF4-FFF2-40B4-BE49-F238E27FC236}">
                  <a16:creationId xmlns:a16="http://schemas.microsoft.com/office/drawing/2014/main" id="{80C9CCCC-5CB2-4B3E-AC76-977E2766B23C}"/>
                </a:ext>
              </a:extLst>
            </p:cNvPr>
            <p:cNvSpPr/>
            <p:nvPr/>
          </p:nvSpPr>
          <p:spPr>
            <a:xfrm rot="16200000">
              <a:off x="7333677" y="793273"/>
              <a:ext cx="1987643" cy="1925445"/>
            </a:xfrm>
            <a:prstGeom prst="star24">
              <a:avLst>
                <a:gd name="adj" fmla="val 0"/>
              </a:avLst>
            </a:prstGeom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A0A42F-3E93-46EB-8B62-3E93E54E6646}"/>
              </a:ext>
            </a:extLst>
          </p:cNvPr>
          <p:cNvGrpSpPr/>
          <p:nvPr/>
        </p:nvGrpSpPr>
        <p:grpSpPr>
          <a:xfrm>
            <a:off x="9190224" y="1694739"/>
            <a:ext cx="1899764" cy="1771415"/>
            <a:chOff x="7151624" y="762174"/>
            <a:chExt cx="2214534" cy="206491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4B5E197-E24C-417B-8D3A-DF2A5339A601}"/>
                </a:ext>
              </a:extLst>
            </p:cNvPr>
            <p:cNvSpPr/>
            <p:nvPr/>
          </p:nvSpPr>
          <p:spPr>
            <a:xfrm>
              <a:off x="7151624" y="839449"/>
              <a:ext cx="2155800" cy="1987644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21000">
                  <a:srgbClr val="F4750C"/>
                </a:gs>
                <a:gs pos="83000">
                  <a:schemeClr val="tx2">
                    <a:alpha val="11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Star: 32 Points 4">
              <a:extLst>
                <a:ext uri="{FF2B5EF4-FFF2-40B4-BE49-F238E27FC236}">
                  <a16:creationId xmlns:a16="http://schemas.microsoft.com/office/drawing/2014/main" id="{CAFE2106-6DFE-4310-929F-9EE185B54723}"/>
                </a:ext>
              </a:extLst>
            </p:cNvPr>
            <p:cNvSpPr/>
            <p:nvPr/>
          </p:nvSpPr>
          <p:spPr>
            <a:xfrm>
              <a:off x="7311759" y="865755"/>
              <a:ext cx="2054399" cy="1780479"/>
            </a:xfrm>
            <a:prstGeom prst="star32">
              <a:avLst>
                <a:gd name="adj" fmla="val 0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Star: 24 Points 8">
              <a:extLst>
                <a:ext uri="{FF2B5EF4-FFF2-40B4-BE49-F238E27FC236}">
                  <a16:creationId xmlns:a16="http://schemas.microsoft.com/office/drawing/2014/main" id="{F4AD528F-8F5B-48F1-BEC2-8DB0405A8BEF}"/>
                </a:ext>
              </a:extLst>
            </p:cNvPr>
            <p:cNvSpPr/>
            <p:nvPr/>
          </p:nvSpPr>
          <p:spPr>
            <a:xfrm rot="16200000">
              <a:off x="7333677" y="793273"/>
              <a:ext cx="1987643" cy="1925445"/>
            </a:xfrm>
            <a:prstGeom prst="star24">
              <a:avLst>
                <a:gd name="adj" fmla="val 0"/>
              </a:avLst>
            </a:prstGeom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0F04E8-781A-4AF8-8DF7-D1A23B5D6A84}"/>
              </a:ext>
            </a:extLst>
          </p:cNvPr>
          <p:cNvGrpSpPr/>
          <p:nvPr/>
        </p:nvGrpSpPr>
        <p:grpSpPr>
          <a:xfrm>
            <a:off x="9296530" y="4480973"/>
            <a:ext cx="1828670" cy="1705124"/>
            <a:chOff x="7151624" y="762174"/>
            <a:chExt cx="2214534" cy="206491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A285ED8-F04C-410A-8098-CFBC076E8BDE}"/>
                </a:ext>
              </a:extLst>
            </p:cNvPr>
            <p:cNvSpPr/>
            <p:nvPr/>
          </p:nvSpPr>
          <p:spPr>
            <a:xfrm>
              <a:off x="7151624" y="839449"/>
              <a:ext cx="2155800" cy="1987644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21000">
                  <a:srgbClr val="F4750C"/>
                </a:gs>
                <a:gs pos="83000">
                  <a:schemeClr val="tx2">
                    <a:alpha val="11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377A62A7-E4E0-4F82-8650-C4E8C8D83E28}"/>
                </a:ext>
              </a:extLst>
            </p:cNvPr>
            <p:cNvSpPr/>
            <p:nvPr/>
          </p:nvSpPr>
          <p:spPr>
            <a:xfrm>
              <a:off x="7311759" y="865755"/>
              <a:ext cx="2054399" cy="1780479"/>
            </a:xfrm>
            <a:prstGeom prst="star32">
              <a:avLst>
                <a:gd name="adj" fmla="val 0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Star: 24 Points 26">
              <a:extLst>
                <a:ext uri="{FF2B5EF4-FFF2-40B4-BE49-F238E27FC236}">
                  <a16:creationId xmlns:a16="http://schemas.microsoft.com/office/drawing/2014/main" id="{7A33BD06-2FBD-44BD-8527-2CB6265D9CD7}"/>
                </a:ext>
              </a:extLst>
            </p:cNvPr>
            <p:cNvSpPr/>
            <p:nvPr/>
          </p:nvSpPr>
          <p:spPr>
            <a:xfrm rot="16200000">
              <a:off x="7333677" y="793273"/>
              <a:ext cx="1987643" cy="1925445"/>
            </a:xfrm>
            <a:prstGeom prst="star24">
              <a:avLst>
                <a:gd name="adj" fmla="val 0"/>
              </a:avLst>
            </a:prstGeom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8AA9E1A-DA82-46CA-B53F-E8767C1383F7}"/>
              </a:ext>
            </a:extLst>
          </p:cNvPr>
          <p:cNvSpPr/>
          <p:nvPr/>
        </p:nvSpPr>
        <p:spPr>
          <a:xfrm flipH="1">
            <a:off x="10229872" y="5734148"/>
            <a:ext cx="57128" cy="369857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rgbClr val="F4750C">
                  <a:alpha val="70000"/>
                </a:srgbClr>
              </a:gs>
              <a:gs pos="100000">
                <a:srgbClr val="FFC000"/>
              </a:gs>
            </a:gsLst>
            <a:lin ang="13500000" scaled="1"/>
            <a:tileRect/>
          </a:gradFill>
          <a:ln w="34925">
            <a:solidFill>
              <a:schemeClr val="tx2">
                <a:alpha val="76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A675C6-4A35-4500-A1F9-550FA894CA51}"/>
              </a:ext>
            </a:extLst>
          </p:cNvPr>
          <p:cNvSpPr/>
          <p:nvPr/>
        </p:nvSpPr>
        <p:spPr>
          <a:xfrm flipH="1">
            <a:off x="1881205" y="5502277"/>
            <a:ext cx="57128" cy="369857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rgbClr val="F4750C">
                  <a:alpha val="70000"/>
                </a:srgbClr>
              </a:gs>
              <a:gs pos="100000">
                <a:srgbClr val="FFC000"/>
              </a:gs>
            </a:gsLst>
            <a:lin ang="13500000" scaled="1"/>
            <a:tileRect/>
          </a:gradFill>
          <a:ln w="34925">
            <a:solidFill>
              <a:schemeClr val="tx2">
                <a:alpha val="76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52E7BB-53F1-4075-8194-03DCEE3A3F9D}"/>
              </a:ext>
            </a:extLst>
          </p:cNvPr>
          <p:cNvSpPr/>
          <p:nvPr/>
        </p:nvSpPr>
        <p:spPr>
          <a:xfrm flipH="1">
            <a:off x="1938333" y="1920877"/>
            <a:ext cx="57128" cy="369857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rgbClr val="F4750C">
                  <a:alpha val="70000"/>
                </a:srgbClr>
              </a:gs>
              <a:gs pos="100000">
                <a:srgbClr val="FFC000"/>
              </a:gs>
            </a:gsLst>
            <a:lin ang="13500000" scaled="1"/>
            <a:tileRect/>
          </a:gradFill>
          <a:ln w="34925">
            <a:solidFill>
              <a:schemeClr val="tx2">
                <a:alpha val="76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E3905F-5020-48C5-BBAC-3FF45AD3CD39}"/>
              </a:ext>
            </a:extLst>
          </p:cNvPr>
          <p:cNvSpPr/>
          <p:nvPr/>
        </p:nvSpPr>
        <p:spPr>
          <a:xfrm flipH="1">
            <a:off x="10131378" y="2869251"/>
            <a:ext cx="57128" cy="369857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rgbClr val="F4750C">
                  <a:alpha val="70000"/>
                </a:srgbClr>
              </a:gs>
              <a:gs pos="100000">
                <a:srgbClr val="FFC000"/>
              </a:gs>
            </a:gsLst>
            <a:lin ang="13500000" scaled="1"/>
            <a:tileRect/>
          </a:gradFill>
          <a:ln w="34925">
            <a:solidFill>
              <a:schemeClr val="tx2">
                <a:alpha val="76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B8A23-5929-4996-8BF7-59D833919BF9}"/>
              </a:ext>
            </a:extLst>
          </p:cNvPr>
          <p:cNvSpPr txBox="1"/>
          <p:nvPr/>
        </p:nvSpPr>
        <p:spPr>
          <a:xfrm>
            <a:off x="606170" y="117424"/>
            <a:ext cx="10965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Launch of Case Study: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Infosys Data Center Bangalore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“Innovation in Energy Efficiency in Data Centers”</a:t>
            </a:r>
          </a:p>
        </p:txBody>
      </p:sp>
    </p:spTree>
    <p:extLst>
      <p:ext uri="{BB962C8B-B14F-4D97-AF65-F5344CB8AC3E}">
        <p14:creationId xmlns:p14="http://schemas.microsoft.com/office/powerpoint/2010/main" val="129236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HQ_-I-Believe-_Instrumental_-CTV-Olympics-theme-[AudioTrimmer.com].wav"/>
          </p:stSnd>
        </p:sndAc>
      </p:transition>
    </mc:Choice>
    <mc:Fallback xmlns="">
      <p:transition spd="slow">
        <p:fade/>
        <p:sndAc>
          <p:stSnd>
            <p:snd r:embed="rId5" name="HQ_-I-Believe-_Instrumental_-CTV-Olympics-theme-[AudioTrimmer.com]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5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13" grpId="0" animBg="1"/>
      <p:bldP spid="13" grpId="1" animBg="1"/>
      <p:bldP spid="18" grpId="0" animBg="1"/>
      <p:bldP spid="18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E53C49-AF95-4923-A880-B6C35D3C4AB7}"/>
              </a:ext>
            </a:extLst>
          </p:cNvPr>
          <p:cNvGrpSpPr/>
          <p:nvPr/>
        </p:nvGrpSpPr>
        <p:grpSpPr>
          <a:xfrm>
            <a:off x="0" y="0"/>
            <a:ext cx="12192000" cy="7956551"/>
            <a:chOff x="0" y="0"/>
            <a:chExt cx="12192000" cy="7956551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AD86676-516C-4505-9294-589E387D4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638" b="2345"/>
            <a:stretch/>
          </p:blipFill>
          <p:spPr>
            <a:xfrm>
              <a:off x="0" y="6858001"/>
              <a:ext cx="12192000" cy="1098550"/>
            </a:xfrm>
            <a:prstGeom prst="rect">
              <a:avLst/>
            </a:prstGeom>
          </p:spPr>
        </p:pic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7088B49-D187-4306-B0F1-25875134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225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83308A-1155-4B6B-83B8-66214C7ECA62}"/>
              </a:ext>
            </a:extLst>
          </p:cNvPr>
          <p:cNvSpPr/>
          <p:nvPr/>
        </p:nvSpPr>
        <p:spPr>
          <a:xfrm>
            <a:off x="7051729" y="1505807"/>
            <a:ext cx="4942113" cy="533251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108488" y="2644082"/>
            <a:ext cx="7255698" cy="5135498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ook Antiqua" panose="02040602050305030304" pitchFamily="18" charset="0"/>
              </a:rPr>
              <a:t>Mr Beary founded the </a:t>
            </a:r>
            <a:r>
              <a:rPr lang="en-US" b="1" dirty="0" err="1">
                <a:latin typeface="Book Antiqua" panose="02040602050305030304" pitchFamily="18" charset="0"/>
              </a:rPr>
              <a:t>Bearys</a:t>
            </a:r>
            <a:r>
              <a:rPr lang="en-US" b="1" dirty="0">
                <a:latin typeface="Book Antiqua" panose="02040602050305030304" pitchFamily="18" charset="0"/>
              </a:rPr>
              <a:t> Group in 1981 and has been leading the Green Building movement in India from Karnataka.</a:t>
            </a:r>
          </a:p>
          <a:p>
            <a:r>
              <a:rPr lang="en-US" b="1" dirty="0">
                <a:latin typeface="Book Antiqua" panose="02040602050305030304" pitchFamily="18" charset="0"/>
              </a:rPr>
              <a:t>“Delivering Excellence, Consistently” &amp;‘Triple E’ i.e. ‘Entrepreneurship’, ‘Environment’ and ‘Education’ sums up the spirit &amp; foundation of </a:t>
            </a:r>
            <a:r>
              <a:rPr lang="en-US" b="1" dirty="0" err="1">
                <a:latin typeface="Book Antiqua" panose="02040602050305030304" pitchFamily="18" charset="0"/>
              </a:rPr>
              <a:t>Bearys</a:t>
            </a:r>
            <a:r>
              <a:rPr lang="en-US" b="1" dirty="0">
                <a:latin typeface="Book Antiqua" panose="02040602050305030304" pitchFamily="18" charset="0"/>
              </a:rPr>
              <a:t> Group.</a:t>
            </a:r>
          </a:p>
          <a:p>
            <a:r>
              <a:rPr lang="en-US" b="1" dirty="0" err="1">
                <a:latin typeface="Book Antiqua" panose="02040602050305030304" pitchFamily="18" charset="0"/>
              </a:rPr>
              <a:t>Bearys</a:t>
            </a:r>
            <a:r>
              <a:rPr lang="en-US" b="1" dirty="0">
                <a:latin typeface="Book Antiqua" panose="02040602050305030304" pitchFamily="18" charset="0"/>
              </a:rPr>
              <a:t> Group is presently developing several high-profile projects like Data </a:t>
            </a:r>
            <a:r>
              <a:rPr lang="en-US" b="1" dirty="0" err="1">
                <a:latin typeface="Book Antiqua" panose="02040602050305030304" pitchFamily="18" charset="0"/>
              </a:rPr>
              <a:t>Centres</a:t>
            </a:r>
            <a:r>
              <a:rPr lang="en-US" b="1" dirty="0">
                <a:latin typeface="Book Antiqua" panose="02040602050305030304" pitchFamily="18" charset="0"/>
              </a:rPr>
              <a:t>, Lab spaces, R&amp;D Parks and Campus developments in Mumbai, Chennai, Hyderabad and Bangalore among others on a unique Design-Build-Deliver (DBD) model, underpinned by stringent quality, cutting edge technology and speedy delivery.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1" y="1118227"/>
            <a:ext cx="7051728" cy="131500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Mr Syed Mohammed Beary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Chairman, IGBC Bangalore Chapter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&amp; MD </a:t>
            </a:r>
            <a:r>
              <a:rPr lang="en-US" sz="2800" b="1" dirty="0" err="1">
                <a:solidFill>
                  <a:schemeClr val="bg1"/>
                </a:solidFill>
              </a:rPr>
              <a:t>Bearys</a:t>
            </a:r>
            <a:r>
              <a:rPr lang="en-US" sz="2800" b="1" dirty="0">
                <a:solidFill>
                  <a:schemeClr val="bg1"/>
                </a:solidFill>
              </a:rPr>
              <a:t>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53" y="176970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" y="75250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2655308" y="144777"/>
            <a:ext cx="1699204" cy="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4751614" y="193300"/>
            <a:ext cx="7272880" cy="7562771"/>
          </a:xfrm>
          <a:prstGeom prst="rect">
            <a:avLst/>
          </a:prstGeom>
        </p:spPr>
        <p:txBody>
          <a:bodyPr anchor="t">
            <a:noAutofit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 Electrical Engineer from IIT Bombay and Master’s degree from Columbia University, New York.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 industry veteran with over 20 years of extensive experience in developing Internet backbone infrastructure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His passion and commitment to deliver value to clients is evident in the way he built a customer-focused service organization called </a:t>
            </a:r>
            <a:r>
              <a:rPr lang="en-US" alt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Netmagic</a:t>
            </a: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in Jul98, which now has the backing of NTT, a Fortune 500 company.  </a:t>
            </a:r>
            <a:endParaRPr lang="en-US" altLang="en-US" sz="2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Considered a pioneer in the Indian cloud computing space and vision has helped the company become a leader in the Public Cloud services market in India.</a:t>
            </a:r>
            <a:endParaRPr lang="en-US" altLang="en-US" sz="2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During a 6yrs stint in the US, Sharad worked for Unified Network Management Architecture Group at AT&amp;T Bell Labs, the Backbone Engineering Group of NSFNET (ANS) and the Router Systems Development Group of </a:t>
            </a:r>
            <a:r>
              <a:rPr lang="en-US" altLang="en-US" sz="2400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Advantis</a:t>
            </a: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(IBM Global Network).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He has also helped Merrill Lynch and Bankers Trust design and deploy Wide Area Networks.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167506" y="6139309"/>
            <a:ext cx="4584108" cy="1578927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Mr Sharad Sanghi</a:t>
            </a:r>
            <a:endParaRPr lang="en-US" altLang="en-US" sz="1800" dirty="0">
              <a:solidFill>
                <a:schemeClr val="bg1"/>
              </a:solidFill>
              <a:latin typeface="Calibri Light" panose="020F0302020204030204" pitchFamily="34" charset="0"/>
              <a:ea typeface="MS Gothic" panose="020B0609070205080204" pitchFamily="49" charset="-128"/>
              <a:cs typeface="Mangal" panose="02040503050203030202" pitchFamily="18" charset="0"/>
            </a:endParaRPr>
          </a:p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CEO – Global Data Centers and </a:t>
            </a:r>
            <a:b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Cloud Infrastructure (India), </a:t>
            </a:r>
          </a:p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NTT Ltd.</a:t>
            </a:r>
            <a:endParaRPr lang="en-US" altLang="en-US" sz="18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15" y="378585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3" y="238314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1383059" y="321134"/>
            <a:ext cx="1699204" cy="7878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FDC664-7342-4584-B1CA-69A77B5F4DA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3" y="1513933"/>
            <a:ext cx="4218222" cy="4436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08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303" y="193299"/>
            <a:ext cx="1758407" cy="1064001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3" y="225819"/>
            <a:ext cx="783799" cy="1243752"/>
          </a:xfrm>
          <a:prstGeom prst="rect">
            <a:avLst/>
          </a:prstGeom>
        </p:spPr>
      </p:pic>
      <p:pic>
        <p:nvPicPr>
          <p:cNvPr id="9" name="Picture 8" descr="A person with collar shirt&#10;&#10;Description automatically generated">
            <a:extLst>
              <a:ext uri="{FF2B5EF4-FFF2-40B4-BE49-F238E27FC236}">
                <a16:creationId xmlns:a16="http://schemas.microsoft.com/office/drawing/2014/main" id="{71FF56F7-16FB-4026-A528-C162F9141D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4948611" y="193299"/>
            <a:ext cx="2294778" cy="106400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31E308C-5B40-4F50-AC45-4C365C62599C}"/>
              </a:ext>
            </a:extLst>
          </p:cNvPr>
          <p:cNvSpPr/>
          <p:nvPr/>
        </p:nvSpPr>
        <p:spPr>
          <a:xfrm>
            <a:off x="713433" y="1115628"/>
            <a:ext cx="1083591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Panel Discussion: </a:t>
            </a:r>
            <a:r>
              <a:rPr lang="en-US" sz="1600" dirty="0"/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Policies, Best Practices and Technological Advancement in Indian Data Centers and Future Growth </a:t>
            </a:r>
          </a:p>
          <a:p>
            <a:r>
              <a:rPr lang="en-IN" dirty="0"/>
              <a:t>  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A6282F-F31B-40D6-8B4A-8782B5D19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237" y="2207323"/>
            <a:ext cx="1800000" cy="1800000"/>
          </a:xfrm>
          <a:prstGeom prst="ellipse">
            <a:avLst/>
          </a:prstGeom>
          <a:blipFill dpi="0" rotWithShape="0">
            <a:blip r:embed="rId5"/>
            <a:srcRect/>
            <a:stretch>
              <a:fillRect l="-568" t="-3094" r="568" b="-13032"/>
            </a:stretch>
          </a:blipFill>
          <a:ln w="25400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D75E1AB-902B-470F-8B04-8B3AA74D1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849" y="4018562"/>
            <a:ext cx="2312776" cy="10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Mr Vikram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Nagarani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Vice President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Design, Build and Delivery,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STT GDC India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9">
            <a:extLst>
              <a:ext uri="{FF2B5EF4-FFF2-40B4-BE49-F238E27FC236}">
                <a16:creationId xmlns:a16="http://schemas.microsoft.com/office/drawing/2014/main" id="{4D83EE59-CD7D-49EB-85C9-BA4A2CA9B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38" y="2167128"/>
            <a:ext cx="1800000" cy="180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80" t="-1447" r="680" b="-20095"/>
            </a:stretch>
          </a:blipFill>
          <a:ln w="25400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F95A3B98-5486-470E-B09B-4BC1D2120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430" y="3986710"/>
            <a:ext cx="2015069" cy="7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Mr Sudhanshu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Datt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Director - Data Centers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AECOM India Pvt Ltd.</a:t>
            </a:r>
          </a:p>
        </p:txBody>
      </p:sp>
      <p:sp>
        <p:nvSpPr>
          <p:cNvPr id="39" name="Oval 12">
            <a:extLst>
              <a:ext uri="{FF2B5EF4-FFF2-40B4-BE49-F238E27FC236}">
                <a16:creationId xmlns:a16="http://schemas.microsoft.com/office/drawing/2014/main" id="{DD34938C-B5BC-4768-81EA-4EAEB8844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275" y="2187224"/>
            <a:ext cx="1800000" cy="1800000"/>
          </a:xfrm>
          <a:prstGeom prst="ellipse">
            <a:avLst/>
          </a:prstGeom>
          <a:blipFill dpi="0" rotWithShape="0">
            <a:blip r:embed="rId7"/>
            <a:srcRect/>
            <a:stretch>
              <a:fillRect l="-8118" r="-8118"/>
            </a:stretch>
          </a:blipFill>
          <a:ln w="25400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10DC94FF-58D0-4E5D-951C-43B7F4E10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292" y="4007323"/>
            <a:ext cx="2312776" cy="108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Mr Venkatraman Swaminathan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Vice President—IT Division, Energy Management,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Schneider Electric </a:t>
            </a: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id="{8090457E-88DE-4B4E-94B2-3B958823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547" y="2167128"/>
            <a:ext cx="1800000" cy="1800000"/>
          </a:xfrm>
          <a:prstGeom prst="ellipse">
            <a:avLst/>
          </a:prstGeom>
          <a:blipFill dpi="0" rotWithShape="0">
            <a:blip r:embed="rId8"/>
            <a:srcRect/>
            <a:stretch>
              <a:fillRect/>
            </a:stretch>
          </a:blipFill>
          <a:ln w="25400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6D21537E-433C-4D63-806D-C0CF1AAD2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8547" y="4018562"/>
            <a:ext cx="1800000" cy="70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Mr Rajkumar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Vice President - IT, Infosys  </a:t>
            </a: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id="{99583541-463F-4C40-AF68-821796038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234" y="5173507"/>
            <a:ext cx="1800000" cy="1800000"/>
          </a:xfrm>
          <a:prstGeom prst="ellipse">
            <a:avLst/>
          </a:prstGeom>
          <a:blipFill dpi="0" rotWithShape="0">
            <a:blip r:embed="rId9"/>
            <a:srcRect/>
            <a:stretch>
              <a:fillRect/>
            </a:stretch>
          </a:blipFill>
          <a:ln w="25400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6" name="Text Box 19">
            <a:extLst>
              <a:ext uri="{FF2B5EF4-FFF2-40B4-BE49-F238E27FC236}">
                <a16:creationId xmlns:a16="http://schemas.microsoft.com/office/drawing/2014/main" id="{47696BE5-6308-4CDB-B508-F64D1C760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92" y="7047996"/>
            <a:ext cx="3237083" cy="6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Mrs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 Shalini Singh 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Senior Manager Sustainability,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VMware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AB67D04-174B-43BF-B67A-B03AB1342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818" y="5099018"/>
            <a:ext cx="1800000" cy="1800000"/>
          </a:xfrm>
          <a:prstGeom prst="ellipse">
            <a:avLst/>
          </a:prstGeom>
          <a:blipFill dpi="0" rotWithShape="0">
            <a:blip r:embed="rId10"/>
            <a:srcRect/>
            <a:stretch>
              <a:fillRect/>
            </a:stretch>
          </a:blipFill>
          <a:ln w="25400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265F86D0-4FC1-43EB-A593-B69C337B6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340" y="6932609"/>
            <a:ext cx="2337268" cy="69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Mr Punit Desai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Regional Head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(Smart Spaces), Infosys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Oval 24">
            <a:extLst>
              <a:ext uri="{FF2B5EF4-FFF2-40B4-BE49-F238E27FC236}">
                <a16:creationId xmlns:a16="http://schemas.microsoft.com/office/drawing/2014/main" id="{E256D760-AFA9-47C8-91DB-0500CAF34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929" y="4876956"/>
            <a:ext cx="1800000" cy="1800000"/>
          </a:xfrm>
          <a:prstGeom prst="ellipse">
            <a:avLst/>
          </a:prstGeom>
          <a:blipFill dpi="0" rotWithShape="0">
            <a:blip r:embed="rId11"/>
            <a:srcRect/>
            <a:stretch>
              <a:fillRect/>
            </a:stretch>
          </a:blipFill>
          <a:ln w="25400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2" name="Text Box 25">
            <a:extLst>
              <a:ext uri="{FF2B5EF4-FFF2-40B4-BE49-F238E27FC236}">
                <a16:creationId xmlns:a16="http://schemas.microsoft.com/office/drawing/2014/main" id="{70C74344-A182-4D4B-81D6-7FC29DFBE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021" y="6769952"/>
            <a:ext cx="2801816" cy="78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Mr Amit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Kakkar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Technical Director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Dept. of Information &amp; Tech, Govt. of Rajasthan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1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83308A-1155-4B6B-83B8-66214C7ECA62}"/>
              </a:ext>
            </a:extLst>
          </p:cNvPr>
          <p:cNvSpPr/>
          <p:nvPr/>
        </p:nvSpPr>
        <p:spPr>
          <a:xfrm>
            <a:off x="7051729" y="1505807"/>
            <a:ext cx="4942113" cy="533251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108488" y="2644082"/>
            <a:ext cx="6865068" cy="5135498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With over 25 years of experience spanning in the field of construction, engineering and operations of data centres, Vikram, has developed a reputation for building strong teams and delivering exceptional results in the industry. In his career he has overseen the construction datacentres valued at more than $150 million. </a:t>
            </a:r>
          </a:p>
          <a:p>
            <a:r>
              <a:rPr lang="en-IN" dirty="0"/>
              <a:t>In his current position at STT GDC India  is fully leveraging his energy, industry knowledge and leadership skills in the areas of site acquisition, strategy and technical direction, design, construction &amp; deployment, market resource capability, testing,  commissioning, documentation and testing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1" y="1118227"/>
            <a:ext cx="7051728" cy="131500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Mr Vikram </a:t>
            </a:r>
            <a:r>
              <a:rPr lang="en-US" sz="2800" b="1" dirty="0" err="1">
                <a:solidFill>
                  <a:schemeClr val="bg1"/>
                </a:solidFill>
              </a:rPr>
              <a:t>Nagrani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Vice President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Design, Build and Delivery, STT GDC India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53" y="176970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" y="75250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2655308" y="144777"/>
            <a:ext cx="1699204" cy="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0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8AA3-E6C5-4A2C-B6CB-7D01CE3F41E7}"/>
              </a:ext>
            </a:extLst>
          </p:cNvPr>
          <p:cNvSpPr txBox="1">
            <a:spLocks/>
          </p:cNvSpPr>
          <p:nvPr/>
        </p:nvSpPr>
        <p:spPr>
          <a:xfrm>
            <a:off x="4751614" y="514847"/>
            <a:ext cx="7272880" cy="7203389"/>
          </a:xfrm>
          <a:prstGeom prst="rect">
            <a:avLst/>
          </a:prstGeom>
        </p:spPr>
        <p:txBody>
          <a:bodyPr anchor="t">
            <a:noAutofit/>
          </a:bodyPr>
          <a:lstStyle>
            <a:lvl1pPr marL="32887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232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566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2088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6109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856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56552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Corbel" panose="020B0503020204020204" pitchFamily="34" charset="0"/>
              <a:buChar char="–"/>
              <a:defRPr sz="1624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6995" indent="-328875" algn="l" defTabSz="795665" rtl="0" eaLnBrk="1" latinLnBrk="0" hangingPunct="1">
              <a:lnSpc>
                <a:spcPct val="112000"/>
              </a:lnSpc>
              <a:spcBef>
                <a:spcPts val="1044"/>
              </a:spcBef>
              <a:buFont typeface="Arial" panose="020B0604020202020204" pitchFamily="34" charset="0"/>
              <a:buChar char="•"/>
              <a:defRPr sz="1624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17439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47882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624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78326" indent="-328875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Corbel" panose="020B0503020204020204" pitchFamily="34" charset="0"/>
              <a:buChar char="–"/>
              <a:defRPr sz="162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08769" indent="-246656" algn="l" defTabSz="795665" rtl="0" eaLnBrk="1" latinLnBrk="0" hangingPunct="1">
              <a:lnSpc>
                <a:spcPct val="112000"/>
              </a:lnSpc>
              <a:spcBef>
                <a:spcPts val="1131"/>
              </a:spcBef>
              <a:buFont typeface="Arial" panose="020B0604020202020204" pitchFamily="34" charset="0"/>
              <a:buChar char="•"/>
              <a:defRPr sz="1218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/>
              <a:t>Mr Sudhanshu Datt is a Pioneer in Datacenter infrastructure projects, having built, certified and Operated large size hyper scale Datacenters in India since 2006. </a:t>
            </a:r>
            <a:endParaRPr lang="en-IN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Having 30 plus years of rich experience in Project Management, Infra structure operations, Telecom/IT Infrastructure and Data Centers.</a:t>
            </a:r>
            <a:endParaRPr lang="en-IN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He has been responsible for building diverse set of teams, vendors, across regions and functions for Overall Datacenter deployment and service Operations.</a:t>
            </a:r>
            <a:endParaRPr lang="en-IN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He is currently working with AECOM as sector lead for Data centers &amp; Mission Critical infrastructure.</a:t>
            </a:r>
            <a:endParaRPr lang="en-IN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FABF65-837D-401D-8F30-5C50D5D62456}"/>
              </a:ext>
            </a:extLst>
          </p:cNvPr>
          <p:cNvSpPr txBox="1">
            <a:spLocks/>
          </p:cNvSpPr>
          <p:nvPr/>
        </p:nvSpPr>
        <p:spPr>
          <a:xfrm>
            <a:off x="167506" y="6139309"/>
            <a:ext cx="4584108" cy="1578927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r" defTabSz="7956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9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Mr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Shudhanshu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Datt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MS Gothic" panose="020B0609070205080204" pitchFamily="49" charset="-128"/>
                <a:cs typeface="Mangal" panose="02040503050203030202" pitchFamily="18" charset="0"/>
              </a:rPr>
              <a:t>Director – Data Centers, AECOM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1005-4E99-40D2-BCA4-1B0C06A1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15" y="378585"/>
            <a:ext cx="1207094" cy="7304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A3D7DC-0E54-49B7-A211-C9565DAB1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3" y="238314"/>
            <a:ext cx="584129" cy="926911"/>
          </a:xfrm>
          <a:prstGeom prst="rect">
            <a:avLst/>
          </a:prstGeom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DB95C639-7B3E-47A0-83F6-C9C78B0951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24199" r="14165" b="24028"/>
          <a:stretch/>
        </p:blipFill>
        <p:spPr>
          <a:xfrm>
            <a:off x="1383059" y="321134"/>
            <a:ext cx="1699204" cy="787856"/>
          </a:xfrm>
          <a:prstGeom prst="rect">
            <a:avLst/>
          </a:prstGeom>
        </p:spPr>
      </p:pic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23EF9EE-B222-49E7-A95F-3324D0D038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3"/>
          <a:stretch/>
        </p:blipFill>
        <p:spPr>
          <a:xfrm>
            <a:off x="186150" y="1315523"/>
            <a:ext cx="4565464" cy="47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0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1970</Words>
  <Application>Microsoft Office PowerPoint</Application>
  <PresentationFormat>Custom</PresentationFormat>
  <Paragraphs>150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Viswanathan Rajendran Sr. Director – Engg Services,  Capgemini Technology Services India Ltd</dc:title>
  <dc:creator>Shivraj Dhaka</dc:creator>
  <cp:lastModifiedBy>Shivraj Dhaka</cp:lastModifiedBy>
  <cp:revision>20</cp:revision>
  <dcterms:created xsi:type="dcterms:W3CDTF">2020-07-16T05:11:11Z</dcterms:created>
  <dcterms:modified xsi:type="dcterms:W3CDTF">2020-10-22T15:59:10Z</dcterms:modified>
</cp:coreProperties>
</file>