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390" r:id="rId5"/>
    <p:sldId id="391" r:id="rId6"/>
    <p:sldId id="392" r:id="rId7"/>
    <p:sldId id="393" r:id="rId8"/>
    <p:sldId id="259" r:id="rId9"/>
    <p:sldId id="418" r:id="rId10"/>
    <p:sldId id="306" r:id="rId11"/>
    <p:sldId id="417" r:id="rId12"/>
    <p:sldId id="419" r:id="rId13"/>
    <p:sldId id="415" r:id="rId1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e A. Sartor" initials="DAS" lastIdx="23" clrIdx="0">
    <p:extLst>
      <p:ext uri="{19B8F6BF-5375-455C-9EA6-DF929625EA0E}">
        <p15:presenceInfo xmlns:p15="http://schemas.microsoft.com/office/powerpoint/2012/main" userId="S-1-5-21-1715567821-1060284298-725345543-47799" providerId="AD"/>
      </p:ext>
    </p:extLst>
  </p:cmAuthor>
  <p:cmAuthor id="2" name="DOE" initials="DOE" lastIdx="17" clrIdx="1">
    <p:extLst>
      <p:ext uri="{19B8F6BF-5375-455C-9EA6-DF929625EA0E}">
        <p15:presenceInfo xmlns:p15="http://schemas.microsoft.com/office/powerpoint/2012/main" userId="DOE" providerId="None"/>
      </p:ext>
    </p:extLst>
  </p:cmAuthor>
  <p:cmAuthor id="3" name="Ian Hoffman" initials="IH" lastIdx="4" clrIdx="2">
    <p:extLst>
      <p:ext uri="{19B8F6BF-5375-455C-9EA6-DF929625EA0E}">
        <p15:presenceInfo xmlns:p15="http://schemas.microsoft.com/office/powerpoint/2012/main" userId="8ab0279d97237399" providerId="Windows Live"/>
      </p:ext>
    </p:extLst>
  </p:cmAuthor>
  <p:cmAuthor id="4" name="DASartor" initials="D" lastIdx="1" clrIdx="3">
    <p:extLst>
      <p:ext uri="{19B8F6BF-5375-455C-9EA6-DF929625EA0E}">
        <p15:presenceInfo xmlns:p15="http://schemas.microsoft.com/office/powerpoint/2012/main" userId="DASar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D5539"/>
    <a:srgbClr val="92ABE2"/>
    <a:srgbClr val="90B0E4"/>
    <a:srgbClr val="9AB7E6"/>
    <a:srgbClr val="A5BFE9"/>
    <a:srgbClr val="B2C8EC"/>
    <a:srgbClr val="B2C0EC"/>
    <a:srgbClr val="C2CCE4"/>
    <a:srgbClr val="90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88246" autoAdjust="0"/>
  </p:normalViewPr>
  <p:slideViewPr>
    <p:cSldViewPr snapToGrid="0">
      <p:cViewPr varScale="1">
        <p:scale>
          <a:sx n="111" d="100"/>
          <a:sy n="111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F2AD-74AB-4197-B631-7AEE9AD0729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FC53-F8FD-4EC1-B69B-A01DB60E9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FDFC5-5291-4CB5-B3D7-C82883C0EFEA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2177C2-90A3-4F25-998E-B32AFBFE3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Thanks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2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1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</a:t>
            </a:r>
            <a:r>
              <a:rPr lang="en-US" baseline="0" dirty="0"/>
              <a:t> addresses operational best practices as well, e.g. IT hardware and software, air management and environmental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9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3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019E-1DCE-4599-84EB-7D1DCB4CE6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5FA8-C537-419C-BB65-E560AFF74C5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013D-14BA-4E78-88DC-7C5F8212FBB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5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C338-8914-4B06-AA61-D26433189495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30A4-A46B-46E2-9D6A-1857F9BB8895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59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06A-2081-4D8E-99A1-3E7D5BA9861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DBC6-5980-423E-905F-CE38D94716D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6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53-C0EA-434E-B4E9-FF8C7C5C9D53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6E21-39FF-40AD-BABD-D2BF5418E247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1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CD9A-1356-488F-97F8-6939CF421EC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6389-8D7D-4DE1-B6E1-7F26733B6A6A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16EB-C140-4113-BFFC-D9302E8A1679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3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725-3031-415A-BDE3-84D4CFC5D13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3281-B002-41BE-A821-2A5290215CEA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7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F025-4C76-493E-A7F1-B96DBE3381F9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3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56BF-5025-4ACA-AE39-985F65485B0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36A-EF72-4537-86E0-FF03C3F8688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7CE-5890-45F5-8FEB-0CE26325D3B4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B63C64-DE9A-4FF8-8CE4-0574F76221E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4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center.lbl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newscenter.lbl.gov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hyperlink" Target="http://datacenters.lbl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google.com/url?sa=i&amp;rct=j&amp;q=&amp;esrc=s&amp;source=images&amp;cd=&amp;ved=2ahUKEwjG4MuegePbAhVBHDQIHeXZCg8QjRx6BAgBEAU&amp;url=https://www.indiamart.com/fairqualityservices/bee-consultants-in-mumbai.html&amp;psig=AOvVaw3jMFqudQICZRvAa5OdjDjj&amp;ust=152961046625905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newscenter.lbl.gov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enters.lbl.gov/sites/default/files/styles/max_image_1920_x_1200/public/BEE%20PPT%20JULY%202015_Image.jpg?itok=QTvqLb6O" TargetMode="External"/><Relationship Id="rId2" Type="http://schemas.openxmlformats.org/officeDocument/2006/relationships/hyperlink" Target="https://datacenters.lbl.gov/sites/default/files/IndiaFinalPhase1Report_LBNL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enters.lbl.gov/resources/accelerating-energy-efficiency-indian-0" TargetMode="External"/><Relationship Id="rId2" Type="http://schemas.openxmlformats.org/officeDocument/2006/relationships/hyperlink" Target="https://datacenters.lbl.gov/resources/accelerating-energy-efficiency-indian-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enters.lbl.gov/resources/ecbc-2017-data-center-user-guid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7" y="0"/>
            <a:ext cx="10279231" cy="3329581"/>
          </a:xfrm>
        </p:spPr>
        <p:txBody>
          <a:bodyPr/>
          <a:lstStyle/>
          <a:p>
            <a:r>
              <a:rPr lang="en-US" sz="6000" dirty="0">
                <a:solidFill>
                  <a:schemeClr val="accent1"/>
                </a:solidFill>
              </a:rPr>
              <a:t>IMPLEMENTING ECBC 2017 IN DATA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697" y="4777380"/>
            <a:ext cx="8825658" cy="1444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Dale sartor | Lawrence Berkeley national Laboratory</a:t>
            </a:r>
          </a:p>
          <a:p>
            <a:r>
              <a:rPr lang="en-US" dirty="0">
                <a:solidFill>
                  <a:srgbClr val="002060"/>
                </a:solidFill>
              </a:rPr>
              <a:t>22 October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9983" y="6222379"/>
            <a:ext cx="2281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V1.3 October 21, 2020</a:t>
            </a:r>
          </a:p>
        </p:txBody>
      </p:sp>
      <p:pic>
        <p:nvPicPr>
          <p:cNvPr id="6" name="Picture 6" descr="Image result for lawrence berkeley national laboratory">
            <a:hlinkClick r:id="rId3"/>
            <a:extLst>
              <a:ext uri="{FF2B5EF4-FFF2-40B4-BE49-F238E27FC236}">
                <a16:creationId xmlns:a16="http://schemas.microsoft.com/office/drawing/2014/main" id="{F916D15E-93D5-4A83-9645-C0624D26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61" y="4471968"/>
            <a:ext cx="1614357" cy="12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7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605" y="245684"/>
            <a:ext cx="9697518" cy="1400530"/>
          </a:xfrm>
          <a:ln>
            <a:noFill/>
          </a:ln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Data Center Efficiency - Code Requirements and Recommendations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E97DF-0F9D-4E1D-BBF1-FA034CE6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7129CF-762C-4FAB-AEC4-492EB97F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44769"/>
              </p:ext>
            </p:extLst>
          </p:nvPr>
        </p:nvGraphicFramePr>
        <p:xfrm>
          <a:off x="163286" y="1563624"/>
          <a:ext cx="11865427" cy="37307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12681">
                  <a:extLst>
                    <a:ext uri="{9D8B030D-6E8A-4147-A177-3AD203B41FA5}">
                      <a16:colId xmlns:a16="http://schemas.microsoft.com/office/drawing/2014/main" val="2734678723"/>
                    </a:ext>
                  </a:extLst>
                </a:gridCol>
                <a:gridCol w="3392056">
                  <a:extLst>
                    <a:ext uri="{9D8B030D-6E8A-4147-A177-3AD203B41FA5}">
                      <a16:colId xmlns:a16="http://schemas.microsoft.com/office/drawing/2014/main" val="1776652013"/>
                    </a:ext>
                  </a:extLst>
                </a:gridCol>
                <a:gridCol w="2680345">
                  <a:extLst>
                    <a:ext uri="{9D8B030D-6E8A-4147-A177-3AD203B41FA5}">
                      <a16:colId xmlns:a16="http://schemas.microsoft.com/office/drawing/2014/main" val="2414242786"/>
                    </a:ext>
                  </a:extLst>
                </a:gridCol>
                <a:gridCol w="2680345">
                  <a:extLst>
                    <a:ext uri="{9D8B030D-6E8A-4147-A177-3AD203B41FA5}">
                      <a16:colId xmlns:a16="http://schemas.microsoft.com/office/drawing/2014/main" val="617638968"/>
                    </a:ext>
                  </a:extLst>
                </a:gridCol>
              </a:tblGrid>
              <a:tr h="3422079">
                <a:tc>
                  <a:txBody>
                    <a:bodyPr/>
                    <a:lstStyle/>
                    <a:p>
                      <a:pPr marL="268288" marR="0" lvl="0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Room Cooling</a:t>
                      </a:r>
                    </a:p>
                    <a:p>
                      <a:pPr marL="465138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Room Air Conditioning (CRAC) Efficiency</a:t>
                      </a:r>
                    </a:p>
                    <a:p>
                      <a:pPr marL="465138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Management</a:t>
                      </a:r>
                    </a:p>
                    <a:p>
                      <a:pPr marL="465138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and Humidity Control</a:t>
                      </a:r>
                    </a:p>
                    <a:p>
                      <a:pPr marL="465138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 Systems</a:t>
                      </a:r>
                    </a:p>
                    <a:p>
                      <a:pPr marL="465138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Air-Side Economizing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2400" dirty="0"/>
                        <a:t>2. Chiller Plant 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Chillers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Cooling Towers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Pump Systems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Chiller Plant (Performance Approach)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Water-Side Economizing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2400" dirty="0"/>
                        <a:t>3. Electrical</a:t>
                      </a:r>
                    </a:p>
                    <a:p>
                      <a:pPr marL="465138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Uninterruptible Power Supply (UPS)</a:t>
                      </a:r>
                      <a:endParaRPr lang="en-IN" sz="2000" dirty="0"/>
                    </a:p>
                    <a:p>
                      <a:pPr marL="465138" lvl="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Diesel Generators</a:t>
                      </a:r>
                    </a:p>
                    <a:p>
                      <a:pPr marL="465138" lvl="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Metering and Monitoring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1313" indent="-341313">
                        <a:tabLst>
                          <a:tab pos="341313" algn="l"/>
                        </a:tabLst>
                      </a:pPr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IT Hardware &amp; System Management 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Hardware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 Management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1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6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95111"/>
            <a:ext cx="9404723" cy="1670756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Convention for Guide Tables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30F4620-152B-425D-A3AE-16507F395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78356"/>
              </p:ext>
            </p:extLst>
          </p:nvPr>
        </p:nvGraphicFramePr>
        <p:xfrm>
          <a:off x="778933" y="1258956"/>
          <a:ext cx="10411806" cy="474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680">
                  <a:extLst>
                    <a:ext uri="{9D8B030D-6E8A-4147-A177-3AD203B41FA5}">
                      <a16:colId xmlns:a16="http://schemas.microsoft.com/office/drawing/2014/main" val="2593277967"/>
                    </a:ext>
                  </a:extLst>
                </a:gridCol>
                <a:gridCol w="3667563">
                  <a:extLst>
                    <a:ext uri="{9D8B030D-6E8A-4147-A177-3AD203B41FA5}">
                      <a16:colId xmlns:a16="http://schemas.microsoft.com/office/drawing/2014/main" val="53421741"/>
                    </a:ext>
                  </a:extLst>
                </a:gridCol>
                <a:gridCol w="3667563">
                  <a:extLst>
                    <a:ext uri="{9D8B030D-6E8A-4147-A177-3AD203B41FA5}">
                      <a16:colId xmlns:a16="http://schemas.microsoft.com/office/drawing/2014/main" val="1842570739"/>
                    </a:ext>
                  </a:extLst>
                </a:gridCol>
              </a:tblGrid>
              <a:tr h="707514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3733"/>
                  </a:ext>
                </a:extLst>
              </a:tr>
              <a:tr h="40392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ECBC Compliant</a:t>
                      </a:r>
                      <a:endParaRPr lang="en-I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requirements </a:t>
                      </a: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achieve ECBC Compliant level.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ECBC+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requirements to achieve ECBC+ level, over ECBC requirements.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SuperECBC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requirements to achieve SuperECBC level, over ECBC+ requirements.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077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EF7931-C6BF-4E25-9E94-4DDE783F2547}"/>
              </a:ext>
            </a:extLst>
          </p:cNvPr>
          <p:cNvSpPr txBox="1"/>
          <p:nvPr/>
        </p:nvSpPr>
        <p:spPr>
          <a:xfrm>
            <a:off x="778934" y="611857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Requirements are cumulative: Level II and III requirements include all lower level requirements </a:t>
            </a:r>
            <a:r>
              <a:rPr lang="en-IN" dirty="0">
                <a:solidFill>
                  <a:schemeClr val="accent1"/>
                </a:solidFill>
              </a:rPr>
              <a:t>plus whatever higher efficiencies or additional requirements are specified. </a:t>
            </a:r>
          </a:p>
        </p:txBody>
      </p:sp>
    </p:spTree>
    <p:extLst>
      <p:ext uri="{BB962C8B-B14F-4D97-AF65-F5344CB8AC3E}">
        <p14:creationId xmlns:p14="http://schemas.microsoft.com/office/powerpoint/2010/main" val="110731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7F4-E2D4-47DC-AA4F-3101B4BD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Approximate Performance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D8BCA-B63F-4E56-96E0-1A0DAC2F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68E4E-7D5C-4BEA-A6EB-D4A796DB1A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2613805"/>
            <a:ext cx="11654287" cy="357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65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60256" y="1093918"/>
            <a:ext cx="68320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Arial"/>
                <a:cs typeface="Arial"/>
              </a:rPr>
              <a:t>Dale Sartor, P.E.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Lawrence Berkeley National Laboratory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MS 90-3111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University of California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Berkeley, CA 94720</a:t>
            </a:r>
          </a:p>
          <a:p>
            <a:pPr algn="l">
              <a:lnSpc>
                <a:spcPct val="100000"/>
              </a:lnSpc>
            </a:pPr>
            <a:endParaRPr lang="en-US" alt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0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  <a:hlinkClick r:id="" action="ppaction://noaction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  <a:hlinkClick r:id="" action="ppaction://noaction"/>
            </a:endParaRP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latin typeface="Arial"/>
                <a:cs typeface="Arial"/>
                <a:hlinkClick r:id="" action="ppaction://noaction"/>
              </a:rPr>
              <a:t>DASartor@LBL.gov</a:t>
            </a:r>
            <a:endParaRPr lang="en-US" altLang="en-US" sz="28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(510) 486-5988</a:t>
            </a:r>
          </a:p>
          <a:p>
            <a:r>
              <a:rPr lang="en-US" sz="2800" dirty="0">
                <a:latin typeface="Arial"/>
                <a:cs typeface="Arial"/>
                <a:hlinkClick r:id="rId4"/>
              </a:rPr>
              <a:t>http://datacenters.lbl.gov/</a:t>
            </a:r>
            <a:endParaRPr lang="en-US" altLang="en-US"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5" y="127254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Contact Information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527531" y="2587195"/>
          <a:ext cx="5153025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hoto Editor Photo" r:id="rId5" imgW="17142857" imgH="11323810" progId="MSPhotoEd.3">
                  <p:embed/>
                </p:oleObj>
              </mc:Choice>
              <mc:Fallback>
                <p:oleObj name="Photo Editor Photo" r:id="rId5" imgW="17142857" imgH="11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531" y="2587195"/>
                        <a:ext cx="5153025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045200"/>
            <a:ext cx="450850" cy="250825"/>
          </a:xfrm>
          <a:prstGeom prst="rect">
            <a:avLst/>
          </a:prstGeom>
        </p:spPr>
        <p:txBody>
          <a:bodyPr/>
          <a:lstStyle/>
          <a:p>
            <a:fld id="{4FFBE989-400D-B94A-945A-5633B3F5FC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6" descr="Image result for lawrence berkeley national laborator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8" y="3429000"/>
            <a:ext cx="2280933" cy="17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36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41447" cy="13420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data centers and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data center infrastructure in India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for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energy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Public-private partnership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efficiency in Indian data centers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4533B-452B-4AAC-A248-E3111C02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71372" y="3807676"/>
            <a:ext cx="8946541" cy="1170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Development of energy efficiency  standards for Indian data centers</a:t>
            </a:r>
          </a:p>
        </p:txBody>
      </p:sp>
    </p:spTree>
    <p:extLst>
      <p:ext uri="{BB962C8B-B14F-4D97-AF65-F5344CB8AC3E}">
        <p14:creationId xmlns:p14="http://schemas.microsoft.com/office/powerpoint/2010/main" val="114106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00" y="198343"/>
            <a:ext cx="9404723" cy="140053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Project Background - Participating Organizations</a:t>
            </a:r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77" y="1986600"/>
            <a:ext cx="2834771" cy="17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30538" y="3803186"/>
            <a:ext cx="314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Bureau of Energy Efficiency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(BEE)</a:t>
            </a:r>
          </a:p>
        </p:txBody>
      </p:sp>
      <p:pic>
        <p:nvPicPr>
          <p:cNvPr id="1030" name="Picture 6" descr="Image result for lawrence berkeley national laborato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44" y="1694398"/>
            <a:ext cx="2280933" cy="17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5363" y="3461088"/>
            <a:ext cx="3069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Confederation of Indian Industry (CII)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Green Building Center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(IGBC)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416" y="3480020"/>
            <a:ext cx="363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Berkeley National Laboratory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(LBNL)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3991" y="5506167"/>
            <a:ext cx="3210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 You!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E63A51F-18D7-479A-AC64-8AB5A75E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76" y="1694398"/>
            <a:ext cx="1025259" cy="16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62C2B38-4AE2-4716-91B8-E8703B436D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45" y="1758510"/>
            <a:ext cx="3040031" cy="9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DEE7F-924A-4B25-9FD9-AC27F398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BE6C8-4780-48F4-BA75-6A6513A23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488" y="4449517"/>
            <a:ext cx="2008665" cy="14664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CC5932-A5A2-4FFA-BA35-B1AEEFB93706}"/>
              </a:ext>
            </a:extLst>
          </p:cNvPr>
          <p:cNvSpPr/>
          <p:nvPr/>
        </p:nvSpPr>
        <p:spPr>
          <a:xfrm>
            <a:off x="41524" y="5992433"/>
            <a:ext cx="415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Energy and U.S. Department of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A0AD6-81F7-45F8-BF49-93B45D91E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8944" y="4357654"/>
            <a:ext cx="1611048" cy="16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7B8E1A-F1F3-4334-BBF2-429E5C9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2651"/>
            <a:ext cx="9404723" cy="1350335"/>
          </a:xfrm>
        </p:spPr>
        <p:txBody>
          <a:bodyPr/>
          <a:lstStyle/>
          <a:p>
            <a:r>
              <a:rPr lang="en-IN" sz="3600" dirty="0">
                <a:solidFill>
                  <a:schemeClr val="accent1"/>
                </a:solidFill>
              </a:rPr>
              <a:t>The </a:t>
            </a:r>
            <a:r>
              <a:rPr lang="en-IN" sz="3600" dirty="0">
                <a:solidFill>
                  <a:srgbClr val="FF0000"/>
                </a:solidFill>
              </a:rPr>
              <a:t>Advisory Group </a:t>
            </a:r>
            <a:r>
              <a:rPr lang="en-IN" sz="3600" dirty="0">
                <a:solidFill>
                  <a:schemeClr val="accent1"/>
                </a:solidFill>
              </a:rPr>
              <a:t>for the ECBC Implementation Guide for Data Centres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1B6E5-781E-428C-90E1-C8418B51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016A762-A9B8-4D71-A6E0-2BE98A7E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62986"/>
            <a:ext cx="6067054" cy="469335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IN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Raghuveer Singh, chair of the Room Cooling Committee, </a:t>
            </a: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-Thermal Management, Vertiv Energy Private Ltd.</a:t>
            </a:r>
          </a:p>
          <a:p>
            <a:pPr lvl="0">
              <a:lnSpc>
                <a:spcPct val="80000"/>
              </a:lnSpc>
            </a:pPr>
            <a:r>
              <a:rPr lang="en-IN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P.C. Lohia, chair of the Chiller Plant Committee</a:t>
            </a: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Vice President - HVAC, Reliance Industries Ltd.</a:t>
            </a:r>
          </a:p>
          <a:p>
            <a:pPr lvl="0">
              <a:lnSpc>
                <a:spcPct val="80000"/>
              </a:lnSpc>
            </a:pPr>
            <a:r>
              <a:rPr lang="en-IN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Pritam Goyal, chair of the Electrical Committee, </a:t>
            </a: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 - Data Centres, Vodafone Idea Ltd.</a:t>
            </a:r>
          </a:p>
          <a:p>
            <a:pPr lvl="0">
              <a:lnSpc>
                <a:spcPct val="80000"/>
              </a:lnSpc>
            </a:pPr>
            <a:r>
              <a:rPr lang="en-IN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Vivek Rajendran, chair of the IT Hardware and Management Committee,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Software Engineering, Dell EMC,  Infrastructure Solutions</a:t>
            </a:r>
            <a:endParaRPr lang="en-IN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Ashish Rakheja, Managing Partner, AEON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Syed Mohamed Beary, CMD, Bearys Group &amp; Chairman, IGBC Bangalore Chapter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Angelo Barboza, GM &amp; Head APAC Region, Rittal India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B. Rajput, Senior Technical Director, National Information Center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Biju Jacob John, AVP – Solutions Engineering &amp; Bids Management, Solutions Engineering, Netmagic (An NTT Company)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Chaitanya Tamhankar, Legrand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Mayank Srivastav, Director- Data Center Practice, Schneider Electric/APC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Hiren Shah, Sr Manager, Reliance Industries Ltd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John Booth, Managing Director, Carbon3IT Ltd.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Kanwal Sujit, CEO, Terralive Environ Tech Pvt Ltd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Kiran A J, Regional Manager – Infrastructure, Infosys, Bangalore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Mallikarjun V Patil, CEO, Apt Data Center Consultants India LLP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Manik Kapoor, Head Server &amp; Data Center Infrastructure, Asia Pacific &amp; Japan, AMD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Manoj Kapil, Practice Head, Data Centers and O&amp;M Services, Wipro Ltd.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5788167-4B73-4288-B1DF-7D77F1A92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1386" y="1419148"/>
            <a:ext cx="6325780" cy="56246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Mario Dias, Manager-Fac Operations, Workplace Resources, NetApp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Murari Sinhal, Gr. Sr Vice President, Reliance Industries Limited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Mahesh Trivedi, Sr. Executive Vice President, Netmagic - NTT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N K Singh, Senior Director, Business Development - South Asia, Uptime Institute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Pankaj R. Wadhwa, Managing Director, Vastunidhi Architects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Punit Desai, Regional Manager – Infrastructure, Infosys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Pushpendra Pandey, Program Manager - IT Infrastructure &amp; Data Center Operations, IBM Global Technology Services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R. Rajkumar, VP-IT, Infosys Limited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Rajkumar Kambar, DC Manager Asia – Intel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Ranvijay Roy, Consultant, Wipro Limited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Saurabh Diddi, Director, Bureau of Energy Efficiency Govt. of India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Shalini Singh, Senior Sustainability Manager, Office of the CTO, VMware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Shatakshi Suman, Assistant Project Manager (ECBC), Bureau of Energy Efficiency, Govt. of India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Shashi Bhushan Prasad, Vice President - Projects, STT GDC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K M Shankar, Senior Manager - Data Center Operations, STT GDC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Shekhar Dasgupta, Founder, GreenField Software Private Ltd.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Shrirang Deshpande, Country Head-Data Center Business (India), Vertiv Energy Pvt Ltd.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Shubham Agarwal, Manager, Green Initiative, Infosys, Bangalore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Siddharth Jain, Managing Director, EPI-India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Vinit Gupta, Country Head Marketing, Numeric</a:t>
            </a:r>
          </a:p>
          <a:p>
            <a:pPr>
              <a:lnSpc>
                <a:spcPct val="80000"/>
              </a:lnSpc>
            </a:pPr>
            <a:r>
              <a:rPr lang="en-IN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Vinod Kulkarni, Facility Manager, NetApp India Private Limited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113699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Phase I</a:t>
            </a:r>
            <a:r>
              <a:rPr lang="en-US" dirty="0">
                <a:solidFill>
                  <a:srgbClr val="90A2CF"/>
                </a:solidFill>
              </a:rPr>
              <a:t>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85" y="1432986"/>
            <a:ext cx="7090913" cy="419548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 Activities Included: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energy efficiency (EE)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 in India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center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international standards relative to the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context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an online survey and in-person workshop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Phase I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datacenters.lbl.gov/sites/default/files/styles/page/public/BEE%20PPT%20JULY%202015_Image.jpg?itok=zwMxreYz">
            <a:hlinkClick r:id="rId3" tooltip="Stakeholder Engagement 201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75" y="2344740"/>
            <a:ext cx="3902927" cy="29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58174-05A6-44F0-A1D2-1662ACAC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A2CF"/>
                </a:solidFill>
              </a:rPr>
              <a:t>Phase II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4" y="1463040"/>
            <a:ext cx="10379856" cy="49377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 built on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 findings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international best practices and how EE standards in India could better address data centers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standards central to Phase II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 Building Code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ECBC).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Perform, Achieve &amp; Trade (PAT)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market-based scheme.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 Activities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incorporating data center specific requirements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2016/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revision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various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Performance Metrics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reporting data center energy efficiency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PAT-type programme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Phase II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Phase II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 paper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EDB78-1522-4BB6-AE5F-E4BA7BA5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0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A2CF"/>
                </a:solidFill>
              </a:rPr>
              <a:t>Phase III (Current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5" y="1669278"/>
            <a:ext cx="11688793" cy="53353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Centre specific User Guide on meeting ECBC standards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and resources to achieve best practices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level 2 (stretch) and level 3 (superefficient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to augment ECBC Code Compliance requirements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 adoption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ECBC+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Super-ECBC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 in the future.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achieve international best practices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systems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IGBC Green Data Centre Rating System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adopted as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Standard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and documented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highlight energy efficiency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in the Indian context (supporting Guide recommendations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other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activities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BC253-5BE2-45D7-B5B7-2BCC469F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2895"/>
            <a:ext cx="9404723" cy="1400530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Data Centers and ECBC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71" y="1289154"/>
            <a:ext cx="10738918" cy="58536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ECBC was issued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 are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excluded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ECBC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standards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specifically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to data centers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some are a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less-than-perfect fit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ECBC allows for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levels of performance 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 Code Compliance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ECBC+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SuperECBC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center-specific standards were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developed for the higher levels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2017 ECBC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ED172-3006-4AAE-90D8-B3D0B275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-309265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-156865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6DFB-8C59-4FBC-A1C9-312642FE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9" y="295729"/>
            <a:ext cx="9421106" cy="7676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User Guide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AC725-AC2C-487A-99FC-191AC753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F1594D-39D6-47FA-9189-A251B4A127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88" y="1250381"/>
            <a:ext cx="3375803" cy="4649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DDA6D-D64A-4144-8711-563CA3D04EA9}"/>
              </a:ext>
            </a:extLst>
          </p:cNvPr>
          <p:cNvSpPr txBox="1"/>
          <p:nvPr/>
        </p:nvSpPr>
        <p:spPr>
          <a:xfrm>
            <a:off x="8816197" y="6039051"/>
            <a:ext cx="3375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https://datacenters.lbl.gov/resources/ecbc-2017-data-center-user-guide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CF13B-96A9-4EA2-A91E-B6852D005C48}"/>
              </a:ext>
            </a:extLst>
          </p:cNvPr>
          <p:cNvSpPr txBox="1"/>
          <p:nvPr/>
        </p:nvSpPr>
        <p:spPr>
          <a:xfrm>
            <a:off x="629729" y="1319810"/>
            <a:ext cx="7800655" cy="5288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Purpose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Cross-cutting identification of ECBC17 requirements relevant to data centers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Recommendations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more relevant requirements and higher levels of performance 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and Best Practices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implementation and operational excellence  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Highlight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help users achieve the target efficiency levels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Target Audience: Indian Data Centre Owners, Developers, Designers, and Operators</a:t>
            </a:r>
          </a:p>
        </p:txBody>
      </p:sp>
    </p:spTree>
    <p:extLst>
      <p:ext uri="{BB962C8B-B14F-4D97-AF65-F5344CB8AC3E}">
        <p14:creationId xmlns:p14="http://schemas.microsoft.com/office/powerpoint/2010/main" val="212074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1390</Words>
  <Application>Microsoft Office PowerPoint</Application>
  <PresentationFormat>Widescreen</PresentationFormat>
  <Paragraphs>184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Photo Editor Photo</vt:lpstr>
      <vt:lpstr>IMPLEMENTING ECBC 2017 IN DATA CENTERS</vt:lpstr>
      <vt:lpstr>Project Background</vt:lpstr>
      <vt:lpstr>Project Background - Participating Organizations</vt:lpstr>
      <vt:lpstr>The Advisory Group for the ECBC Implementation Guide for Data Centres</vt:lpstr>
      <vt:lpstr>Phase I Accomplishments</vt:lpstr>
      <vt:lpstr>Phase II Activities</vt:lpstr>
      <vt:lpstr>Phase III (Current Activities)</vt:lpstr>
      <vt:lpstr>Data Centers and ECBC</vt:lpstr>
      <vt:lpstr>User Guide Overview</vt:lpstr>
      <vt:lpstr>Data Center Efficiency - Code Requirements and Recommendations</vt:lpstr>
      <vt:lpstr>Convention for Guide Tables </vt:lpstr>
      <vt:lpstr>Approximate Performance Levels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FOR IMPLEMENTING ECBC 2017 IN DATA CENTRES: Final Draft</dc:title>
  <dc:creator>Ian Hoffman</dc:creator>
  <cp:lastModifiedBy>DASartor</cp:lastModifiedBy>
  <cp:revision>64</cp:revision>
  <dcterms:created xsi:type="dcterms:W3CDTF">2019-07-07T07:56:09Z</dcterms:created>
  <dcterms:modified xsi:type="dcterms:W3CDTF">2020-10-21T23:35:24Z</dcterms:modified>
</cp:coreProperties>
</file>