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svg"/><Relationship Id="rId1" Type="http://schemas.openxmlformats.org/officeDocument/2006/relationships/image" Target="../media/image17.png"/><Relationship Id="rId6" Type="http://schemas.openxmlformats.org/officeDocument/2006/relationships/image" Target="../media/image22.sv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CF94BA-455D-4A52-A8B9-B3BD9FEC4AA4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312B76-5CF5-4F14-8D89-B259AE1C7A4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Design with a PUE of 1.12</a:t>
          </a:r>
        </a:p>
      </dgm:t>
    </dgm:pt>
    <dgm:pt modelId="{07CD97AE-E000-44A5-9137-88089D4A0260}" type="parTrans" cxnId="{7C5884CE-083F-4564-84F2-42B78C778E2A}">
      <dgm:prSet/>
      <dgm:spPr/>
      <dgm:t>
        <a:bodyPr/>
        <a:lstStyle/>
        <a:p>
          <a:endParaRPr lang="en-US"/>
        </a:p>
      </dgm:t>
    </dgm:pt>
    <dgm:pt modelId="{BA3EB0DC-2717-4817-B44D-1F7354A06138}" type="sibTrans" cxnId="{7C5884CE-083F-4564-84F2-42B78C778E2A}">
      <dgm:prSet/>
      <dgm:spPr/>
      <dgm:t>
        <a:bodyPr/>
        <a:lstStyle/>
        <a:p>
          <a:endParaRPr lang="en-US"/>
        </a:p>
      </dgm:t>
    </dgm:pt>
    <dgm:pt modelId="{3738CFE8-CD11-44BD-A21C-6FEE7364B6B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High server room temperature design @ 27 deg C</a:t>
          </a:r>
        </a:p>
      </dgm:t>
    </dgm:pt>
    <dgm:pt modelId="{4D33AA4D-CB37-4FC6-BAA4-99A601BA5C76}" type="parTrans" cxnId="{4A1EF1BE-51CA-47D0-B07C-155F94095751}">
      <dgm:prSet/>
      <dgm:spPr/>
      <dgm:t>
        <a:bodyPr/>
        <a:lstStyle/>
        <a:p>
          <a:endParaRPr lang="en-US"/>
        </a:p>
      </dgm:t>
    </dgm:pt>
    <dgm:pt modelId="{63663D51-BAB9-4410-A214-161499E797A6}" type="sibTrans" cxnId="{4A1EF1BE-51CA-47D0-B07C-155F94095751}">
      <dgm:prSet/>
      <dgm:spPr/>
      <dgm:t>
        <a:bodyPr/>
        <a:lstStyle/>
        <a:p>
          <a:endParaRPr lang="en-US"/>
        </a:p>
      </dgm:t>
    </dgm:pt>
    <dgm:pt modelId="{9537B7C4-BB35-433E-B1A7-0545778CC191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Warm water design @ 23 deg C</a:t>
          </a:r>
        </a:p>
      </dgm:t>
    </dgm:pt>
    <dgm:pt modelId="{BE7CB927-702F-4DBE-B64B-1178E398456F}" type="parTrans" cxnId="{B33C54E4-83EC-4BBB-A128-ED90FE2EDA7F}">
      <dgm:prSet/>
      <dgm:spPr/>
      <dgm:t>
        <a:bodyPr/>
        <a:lstStyle/>
        <a:p>
          <a:endParaRPr lang="en-US"/>
        </a:p>
      </dgm:t>
    </dgm:pt>
    <dgm:pt modelId="{8D5F180E-16C8-4775-B1A9-DEE9A867C1AD}" type="sibTrans" cxnId="{B33C54E4-83EC-4BBB-A128-ED90FE2EDA7F}">
      <dgm:prSet/>
      <dgm:spPr/>
      <dgm:t>
        <a:bodyPr/>
        <a:lstStyle/>
        <a:p>
          <a:endParaRPr lang="en-US"/>
        </a:p>
      </dgm:t>
    </dgm:pt>
    <dgm:pt modelId="{E99AF7BA-267F-45C2-9792-9E35905467B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Passive rear door heat exchanger (</a:t>
          </a:r>
          <a:r>
            <a:rPr lang="en-US" sz="1600" dirty="0" err="1"/>
            <a:t>RDHx</a:t>
          </a:r>
          <a:r>
            <a:rPr lang="en-US" sz="1600" dirty="0"/>
            <a:t>) design to bring CHW near to the load</a:t>
          </a:r>
        </a:p>
      </dgm:t>
    </dgm:pt>
    <dgm:pt modelId="{ECD8DA64-3842-4A01-B8E8-7B1EB7834261}" type="parTrans" cxnId="{3AA80ACB-1FA4-423C-A065-81873EB453CE}">
      <dgm:prSet/>
      <dgm:spPr/>
      <dgm:t>
        <a:bodyPr/>
        <a:lstStyle/>
        <a:p>
          <a:endParaRPr lang="en-US"/>
        </a:p>
      </dgm:t>
    </dgm:pt>
    <dgm:pt modelId="{0D181FCC-E2CC-4465-8052-4C78BF113FFD}" type="sibTrans" cxnId="{3AA80ACB-1FA4-423C-A065-81873EB453CE}">
      <dgm:prSet/>
      <dgm:spPr/>
      <dgm:t>
        <a:bodyPr/>
        <a:lstStyle/>
        <a:p>
          <a:endParaRPr lang="en-US"/>
        </a:p>
      </dgm:t>
    </dgm:pt>
    <dgm:pt modelId="{B7A9BC1B-D5CA-40CE-9B65-412EF3F3B47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Building management system for monitoring, optimization and reliability. Rack level monitoring of temperature and Power utilization.</a:t>
          </a:r>
        </a:p>
      </dgm:t>
    </dgm:pt>
    <dgm:pt modelId="{633FF23E-891E-49C3-BB6B-FBB7716F0D87}" type="parTrans" cxnId="{1F5A04AC-95D9-4386-B4A0-185DDE7044CF}">
      <dgm:prSet/>
      <dgm:spPr/>
      <dgm:t>
        <a:bodyPr/>
        <a:lstStyle/>
        <a:p>
          <a:endParaRPr lang="en-US"/>
        </a:p>
      </dgm:t>
    </dgm:pt>
    <dgm:pt modelId="{5F4B42A8-307B-491E-BA51-F52B19B81B10}" type="sibTrans" cxnId="{1F5A04AC-95D9-4386-B4A0-185DDE7044CF}">
      <dgm:prSet/>
      <dgm:spPr/>
      <dgm:t>
        <a:bodyPr/>
        <a:lstStyle/>
        <a:p>
          <a:endParaRPr lang="en-US"/>
        </a:p>
      </dgm:t>
    </dgm:pt>
    <dgm:pt modelId="{A43D4178-D0B3-4600-81CA-626F3BA0E2B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Tier 3 design for  reliability</a:t>
          </a:r>
        </a:p>
      </dgm:t>
    </dgm:pt>
    <dgm:pt modelId="{26E6470E-73F5-47C1-8698-CA7166760F4F}" type="parTrans" cxnId="{C69BD428-6397-460E-9FEB-6F32C4872189}">
      <dgm:prSet/>
      <dgm:spPr/>
      <dgm:t>
        <a:bodyPr/>
        <a:lstStyle/>
        <a:p>
          <a:endParaRPr lang="en-US"/>
        </a:p>
      </dgm:t>
    </dgm:pt>
    <dgm:pt modelId="{996AD3CE-3681-454B-AE1D-B8224DBA6FF9}" type="sibTrans" cxnId="{C69BD428-6397-460E-9FEB-6F32C4872189}">
      <dgm:prSet/>
      <dgm:spPr/>
      <dgm:t>
        <a:bodyPr/>
        <a:lstStyle/>
        <a:p>
          <a:endParaRPr lang="en-US"/>
        </a:p>
      </dgm:t>
    </dgm:pt>
    <dgm:pt modelId="{0FF45944-BE22-4382-B4FF-9E72AD47B23C}" type="pres">
      <dgm:prSet presAssocID="{A5CF94BA-455D-4A52-A8B9-B3BD9FEC4AA4}" presName="root" presStyleCnt="0">
        <dgm:presLayoutVars>
          <dgm:dir/>
          <dgm:resizeHandles val="exact"/>
        </dgm:presLayoutVars>
      </dgm:prSet>
      <dgm:spPr/>
    </dgm:pt>
    <dgm:pt modelId="{9943B339-77E8-4CE6-862D-92EB526CDFA3}" type="pres">
      <dgm:prSet presAssocID="{CF312B76-5CF5-4F14-8D89-B259AE1C7A40}" presName="compNode" presStyleCnt="0"/>
      <dgm:spPr/>
    </dgm:pt>
    <dgm:pt modelId="{9D3563D7-9F42-4D6D-BC91-82B147A5005C}" type="pres">
      <dgm:prSet presAssocID="{CF312B76-5CF5-4F14-8D89-B259AE1C7A40}" presName="bgRect" presStyleLbl="bgShp" presStyleIdx="0" presStyleCnt="6"/>
      <dgm:spPr/>
    </dgm:pt>
    <dgm:pt modelId="{941871F4-F43F-4A9F-9F00-C7C8ABC0EF62}" type="pres">
      <dgm:prSet presAssocID="{CF312B76-5CF5-4F14-8D89-B259AE1C7A4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04E7893B-58C6-4623-A523-D55DB7D455FC}" type="pres">
      <dgm:prSet presAssocID="{CF312B76-5CF5-4F14-8D89-B259AE1C7A40}" presName="spaceRect" presStyleCnt="0"/>
      <dgm:spPr/>
    </dgm:pt>
    <dgm:pt modelId="{771BD191-9160-40A9-B759-1A3C95B03ACF}" type="pres">
      <dgm:prSet presAssocID="{CF312B76-5CF5-4F14-8D89-B259AE1C7A40}" presName="parTx" presStyleLbl="revTx" presStyleIdx="0" presStyleCnt="6">
        <dgm:presLayoutVars>
          <dgm:chMax val="0"/>
          <dgm:chPref val="0"/>
        </dgm:presLayoutVars>
      </dgm:prSet>
      <dgm:spPr/>
    </dgm:pt>
    <dgm:pt modelId="{23706CD0-2724-4799-A81E-4B8D4A4E0B0F}" type="pres">
      <dgm:prSet presAssocID="{BA3EB0DC-2717-4817-B44D-1F7354A06138}" presName="sibTrans" presStyleCnt="0"/>
      <dgm:spPr/>
    </dgm:pt>
    <dgm:pt modelId="{6AC55C55-31EA-4D3F-8585-EFE29D87BC50}" type="pres">
      <dgm:prSet presAssocID="{3738CFE8-CD11-44BD-A21C-6FEE7364B6B0}" presName="compNode" presStyleCnt="0"/>
      <dgm:spPr/>
    </dgm:pt>
    <dgm:pt modelId="{59607EA7-221E-484E-A3E1-EFD3EC9C7E4B}" type="pres">
      <dgm:prSet presAssocID="{3738CFE8-CD11-44BD-A21C-6FEE7364B6B0}" presName="bgRect" presStyleLbl="bgShp" presStyleIdx="1" presStyleCnt="6"/>
      <dgm:spPr/>
    </dgm:pt>
    <dgm:pt modelId="{1EBB947E-C320-4091-9A2D-EC62F999A493}" type="pres">
      <dgm:prSet presAssocID="{3738CFE8-CD11-44BD-A21C-6FEE7364B6B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9949DDD4-3611-4FB4-8EFE-656D21E87362}" type="pres">
      <dgm:prSet presAssocID="{3738CFE8-CD11-44BD-A21C-6FEE7364B6B0}" presName="spaceRect" presStyleCnt="0"/>
      <dgm:spPr/>
    </dgm:pt>
    <dgm:pt modelId="{CD7E8D1F-176B-4221-9164-749E011864B5}" type="pres">
      <dgm:prSet presAssocID="{3738CFE8-CD11-44BD-A21C-6FEE7364B6B0}" presName="parTx" presStyleLbl="revTx" presStyleIdx="1" presStyleCnt="6">
        <dgm:presLayoutVars>
          <dgm:chMax val="0"/>
          <dgm:chPref val="0"/>
        </dgm:presLayoutVars>
      </dgm:prSet>
      <dgm:spPr/>
    </dgm:pt>
    <dgm:pt modelId="{AA0D7EF5-94C7-44E4-A58A-27ECE9A6A91B}" type="pres">
      <dgm:prSet presAssocID="{63663D51-BAB9-4410-A214-161499E797A6}" presName="sibTrans" presStyleCnt="0"/>
      <dgm:spPr/>
    </dgm:pt>
    <dgm:pt modelId="{09690688-BD12-4DDB-A729-7F309A162E8E}" type="pres">
      <dgm:prSet presAssocID="{9537B7C4-BB35-433E-B1A7-0545778CC191}" presName="compNode" presStyleCnt="0"/>
      <dgm:spPr/>
    </dgm:pt>
    <dgm:pt modelId="{8AF4EA03-1843-49F7-8D24-3D5762370894}" type="pres">
      <dgm:prSet presAssocID="{9537B7C4-BB35-433E-B1A7-0545778CC191}" presName="bgRect" presStyleLbl="bgShp" presStyleIdx="2" presStyleCnt="6"/>
      <dgm:spPr/>
    </dgm:pt>
    <dgm:pt modelId="{980B54F6-7C6E-4ED7-8ADC-71EB5D5730B5}" type="pres">
      <dgm:prSet presAssocID="{9537B7C4-BB35-433E-B1A7-0545778CC191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ain"/>
        </a:ext>
      </dgm:extLst>
    </dgm:pt>
    <dgm:pt modelId="{9B756390-9B8B-470F-84DC-5044DF2D151B}" type="pres">
      <dgm:prSet presAssocID="{9537B7C4-BB35-433E-B1A7-0545778CC191}" presName="spaceRect" presStyleCnt="0"/>
      <dgm:spPr/>
    </dgm:pt>
    <dgm:pt modelId="{83EF841E-3B66-4DC3-B665-F784653C129A}" type="pres">
      <dgm:prSet presAssocID="{9537B7C4-BB35-433E-B1A7-0545778CC191}" presName="parTx" presStyleLbl="revTx" presStyleIdx="2" presStyleCnt="6">
        <dgm:presLayoutVars>
          <dgm:chMax val="0"/>
          <dgm:chPref val="0"/>
        </dgm:presLayoutVars>
      </dgm:prSet>
      <dgm:spPr/>
    </dgm:pt>
    <dgm:pt modelId="{27A67053-8411-4096-93BC-B837FC1B452C}" type="pres">
      <dgm:prSet presAssocID="{8D5F180E-16C8-4775-B1A9-DEE9A867C1AD}" presName="sibTrans" presStyleCnt="0"/>
      <dgm:spPr/>
    </dgm:pt>
    <dgm:pt modelId="{A161E2E4-B0FE-4925-9E83-A8F0E2FA751F}" type="pres">
      <dgm:prSet presAssocID="{E99AF7BA-267F-45C2-9792-9E35905467B8}" presName="compNode" presStyleCnt="0"/>
      <dgm:spPr/>
    </dgm:pt>
    <dgm:pt modelId="{C423B79F-BD66-4C1C-AA9F-E8D9EF4D7F0D}" type="pres">
      <dgm:prSet presAssocID="{E99AF7BA-267F-45C2-9792-9E35905467B8}" presName="bgRect" presStyleLbl="bgShp" presStyleIdx="3" presStyleCnt="6"/>
      <dgm:spPr/>
    </dgm:pt>
    <dgm:pt modelId="{C8442EE9-644B-4056-A053-EC51FEA75726}" type="pres">
      <dgm:prSet presAssocID="{E99AF7BA-267F-45C2-9792-9E35905467B8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e"/>
        </a:ext>
      </dgm:extLst>
    </dgm:pt>
    <dgm:pt modelId="{1CED0981-897B-4A79-A306-029F6830B3BA}" type="pres">
      <dgm:prSet presAssocID="{E99AF7BA-267F-45C2-9792-9E35905467B8}" presName="spaceRect" presStyleCnt="0"/>
      <dgm:spPr/>
    </dgm:pt>
    <dgm:pt modelId="{B8A282D5-0A6F-452E-8BAA-E3BC56477512}" type="pres">
      <dgm:prSet presAssocID="{E99AF7BA-267F-45C2-9792-9E35905467B8}" presName="parTx" presStyleLbl="revTx" presStyleIdx="3" presStyleCnt="6">
        <dgm:presLayoutVars>
          <dgm:chMax val="0"/>
          <dgm:chPref val="0"/>
        </dgm:presLayoutVars>
      </dgm:prSet>
      <dgm:spPr/>
    </dgm:pt>
    <dgm:pt modelId="{D13FB09E-CB7D-4299-830B-B5DABAB12394}" type="pres">
      <dgm:prSet presAssocID="{0D181FCC-E2CC-4465-8052-4C78BF113FFD}" presName="sibTrans" presStyleCnt="0"/>
      <dgm:spPr/>
    </dgm:pt>
    <dgm:pt modelId="{95D9781F-650D-4091-8D17-403070266991}" type="pres">
      <dgm:prSet presAssocID="{B7A9BC1B-D5CA-40CE-9B65-412EF3F3B47C}" presName="compNode" presStyleCnt="0"/>
      <dgm:spPr/>
    </dgm:pt>
    <dgm:pt modelId="{F485F0B8-9063-4065-A0F2-4A8093A208D3}" type="pres">
      <dgm:prSet presAssocID="{B7A9BC1B-D5CA-40CE-9B65-412EF3F3B47C}" presName="bgRect" presStyleLbl="bgShp" presStyleIdx="4" presStyleCnt="6"/>
      <dgm:spPr/>
    </dgm:pt>
    <dgm:pt modelId="{874223C7-CF2B-4696-A6FA-FEC8BEACF164}" type="pres">
      <dgm:prSet presAssocID="{B7A9BC1B-D5CA-40CE-9B65-412EF3F3B47C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D961F28A-D3F9-4200-925B-C9C5A54A0230}" type="pres">
      <dgm:prSet presAssocID="{B7A9BC1B-D5CA-40CE-9B65-412EF3F3B47C}" presName="spaceRect" presStyleCnt="0"/>
      <dgm:spPr/>
    </dgm:pt>
    <dgm:pt modelId="{74A6A3D5-038F-4D52-BF46-60238D78A940}" type="pres">
      <dgm:prSet presAssocID="{B7A9BC1B-D5CA-40CE-9B65-412EF3F3B47C}" presName="parTx" presStyleLbl="revTx" presStyleIdx="4" presStyleCnt="6">
        <dgm:presLayoutVars>
          <dgm:chMax val="0"/>
          <dgm:chPref val="0"/>
        </dgm:presLayoutVars>
      </dgm:prSet>
      <dgm:spPr/>
    </dgm:pt>
    <dgm:pt modelId="{D83E9EAA-3D0F-4946-B5BF-A186ED4F3758}" type="pres">
      <dgm:prSet presAssocID="{5F4B42A8-307B-491E-BA51-F52B19B81B10}" presName="sibTrans" presStyleCnt="0"/>
      <dgm:spPr/>
    </dgm:pt>
    <dgm:pt modelId="{2C242E62-B44D-4E91-B439-567EF89EC5ED}" type="pres">
      <dgm:prSet presAssocID="{A43D4178-D0B3-4600-81CA-626F3BA0E2B5}" presName="compNode" presStyleCnt="0"/>
      <dgm:spPr/>
    </dgm:pt>
    <dgm:pt modelId="{2AE348B6-22FB-451C-BD2E-D3E4D12D562D}" type="pres">
      <dgm:prSet presAssocID="{A43D4178-D0B3-4600-81CA-626F3BA0E2B5}" presName="bgRect" presStyleLbl="bgShp" presStyleIdx="5" presStyleCnt="6"/>
      <dgm:spPr/>
    </dgm:pt>
    <dgm:pt modelId="{704E453E-900A-45A0-BF7F-380E08EF757D}" type="pres">
      <dgm:prSet presAssocID="{A43D4178-D0B3-4600-81CA-626F3BA0E2B5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145A7A29-4A00-45FB-B14B-B710AFD9CD12}" type="pres">
      <dgm:prSet presAssocID="{A43D4178-D0B3-4600-81CA-626F3BA0E2B5}" presName="spaceRect" presStyleCnt="0"/>
      <dgm:spPr/>
    </dgm:pt>
    <dgm:pt modelId="{E5BB07FA-BEE9-4B2E-8DEC-2A51477B3536}" type="pres">
      <dgm:prSet presAssocID="{A43D4178-D0B3-4600-81CA-626F3BA0E2B5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6DCB4F19-F1E2-45EF-AA82-346DD27382AF}" type="presOf" srcId="{E99AF7BA-267F-45C2-9792-9E35905467B8}" destId="{B8A282D5-0A6F-452E-8BAA-E3BC56477512}" srcOrd="0" destOrd="0" presId="urn:microsoft.com/office/officeart/2018/2/layout/IconVerticalSolidList"/>
    <dgm:cxn modelId="{ED52F622-6E36-4A34-9E3A-AC46FC0B8B8A}" type="presOf" srcId="{3738CFE8-CD11-44BD-A21C-6FEE7364B6B0}" destId="{CD7E8D1F-176B-4221-9164-749E011864B5}" srcOrd="0" destOrd="0" presId="urn:microsoft.com/office/officeart/2018/2/layout/IconVerticalSolidList"/>
    <dgm:cxn modelId="{C69BD428-6397-460E-9FEB-6F32C4872189}" srcId="{A5CF94BA-455D-4A52-A8B9-B3BD9FEC4AA4}" destId="{A43D4178-D0B3-4600-81CA-626F3BA0E2B5}" srcOrd="5" destOrd="0" parTransId="{26E6470E-73F5-47C1-8698-CA7166760F4F}" sibTransId="{996AD3CE-3681-454B-AE1D-B8224DBA6FF9}"/>
    <dgm:cxn modelId="{5539CB33-924C-47D0-886D-95E3228CC7E0}" type="presOf" srcId="{A5CF94BA-455D-4A52-A8B9-B3BD9FEC4AA4}" destId="{0FF45944-BE22-4382-B4FF-9E72AD47B23C}" srcOrd="0" destOrd="0" presId="urn:microsoft.com/office/officeart/2018/2/layout/IconVerticalSolidList"/>
    <dgm:cxn modelId="{26889E6B-A826-4840-913D-26033019D359}" type="presOf" srcId="{B7A9BC1B-D5CA-40CE-9B65-412EF3F3B47C}" destId="{74A6A3D5-038F-4D52-BF46-60238D78A940}" srcOrd="0" destOrd="0" presId="urn:microsoft.com/office/officeart/2018/2/layout/IconVerticalSolidList"/>
    <dgm:cxn modelId="{43DBF351-5D30-4AF4-BBC0-9F88A1DE786D}" type="presOf" srcId="{CF312B76-5CF5-4F14-8D89-B259AE1C7A40}" destId="{771BD191-9160-40A9-B759-1A3C95B03ACF}" srcOrd="0" destOrd="0" presId="urn:microsoft.com/office/officeart/2018/2/layout/IconVerticalSolidList"/>
    <dgm:cxn modelId="{1F5A04AC-95D9-4386-B4A0-185DDE7044CF}" srcId="{A5CF94BA-455D-4A52-A8B9-B3BD9FEC4AA4}" destId="{B7A9BC1B-D5CA-40CE-9B65-412EF3F3B47C}" srcOrd="4" destOrd="0" parTransId="{633FF23E-891E-49C3-BB6B-FBB7716F0D87}" sibTransId="{5F4B42A8-307B-491E-BA51-F52B19B81B10}"/>
    <dgm:cxn modelId="{4A1EF1BE-51CA-47D0-B07C-155F94095751}" srcId="{A5CF94BA-455D-4A52-A8B9-B3BD9FEC4AA4}" destId="{3738CFE8-CD11-44BD-A21C-6FEE7364B6B0}" srcOrd="1" destOrd="0" parTransId="{4D33AA4D-CB37-4FC6-BAA4-99A601BA5C76}" sibTransId="{63663D51-BAB9-4410-A214-161499E797A6}"/>
    <dgm:cxn modelId="{3AA80ACB-1FA4-423C-A065-81873EB453CE}" srcId="{A5CF94BA-455D-4A52-A8B9-B3BD9FEC4AA4}" destId="{E99AF7BA-267F-45C2-9792-9E35905467B8}" srcOrd="3" destOrd="0" parTransId="{ECD8DA64-3842-4A01-B8E8-7B1EB7834261}" sibTransId="{0D181FCC-E2CC-4465-8052-4C78BF113FFD}"/>
    <dgm:cxn modelId="{723736CC-F2E4-4A61-9842-46DF25A6BB6A}" type="presOf" srcId="{9537B7C4-BB35-433E-B1A7-0545778CC191}" destId="{83EF841E-3B66-4DC3-B665-F784653C129A}" srcOrd="0" destOrd="0" presId="urn:microsoft.com/office/officeart/2018/2/layout/IconVerticalSolidList"/>
    <dgm:cxn modelId="{7C5884CE-083F-4564-84F2-42B78C778E2A}" srcId="{A5CF94BA-455D-4A52-A8B9-B3BD9FEC4AA4}" destId="{CF312B76-5CF5-4F14-8D89-B259AE1C7A40}" srcOrd="0" destOrd="0" parTransId="{07CD97AE-E000-44A5-9137-88089D4A0260}" sibTransId="{BA3EB0DC-2717-4817-B44D-1F7354A06138}"/>
    <dgm:cxn modelId="{B33C54E4-83EC-4BBB-A128-ED90FE2EDA7F}" srcId="{A5CF94BA-455D-4A52-A8B9-B3BD9FEC4AA4}" destId="{9537B7C4-BB35-433E-B1A7-0545778CC191}" srcOrd="2" destOrd="0" parTransId="{BE7CB927-702F-4DBE-B64B-1178E398456F}" sibTransId="{8D5F180E-16C8-4775-B1A9-DEE9A867C1AD}"/>
    <dgm:cxn modelId="{F699FAE4-BF65-491E-A6C0-5F6F66FE6D05}" type="presOf" srcId="{A43D4178-D0B3-4600-81CA-626F3BA0E2B5}" destId="{E5BB07FA-BEE9-4B2E-8DEC-2A51477B3536}" srcOrd="0" destOrd="0" presId="urn:microsoft.com/office/officeart/2018/2/layout/IconVerticalSolidList"/>
    <dgm:cxn modelId="{3E34AB19-364A-4862-AE16-41268F565216}" type="presParOf" srcId="{0FF45944-BE22-4382-B4FF-9E72AD47B23C}" destId="{9943B339-77E8-4CE6-862D-92EB526CDFA3}" srcOrd="0" destOrd="0" presId="urn:microsoft.com/office/officeart/2018/2/layout/IconVerticalSolidList"/>
    <dgm:cxn modelId="{74F6EADB-DC01-43B0-A235-C8ECB054132F}" type="presParOf" srcId="{9943B339-77E8-4CE6-862D-92EB526CDFA3}" destId="{9D3563D7-9F42-4D6D-BC91-82B147A5005C}" srcOrd="0" destOrd="0" presId="urn:microsoft.com/office/officeart/2018/2/layout/IconVerticalSolidList"/>
    <dgm:cxn modelId="{75BE3F62-DDE9-4ADB-A7BB-38963F855630}" type="presParOf" srcId="{9943B339-77E8-4CE6-862D-92EB526CDFA3}" destId="{941871F4-F43F-4A9F-9F00-C7C8ABC0EF62}" srcOrd="1" destOrd="0" presId="urn:microsoft.com/office/officeart/2018/2/layout/IconVerticalSolidList"/>
    <dgm:cxn modelId="{AA5FB75C-F1E1-47B9-881E-BF9CF8C862B6}" type="presParOf" srcId="{9943B339-77E8-4CE6-862D-92EB526CDFA3}" destId="{04E7893B-58C6-4623-A523-D55DB7D455FC}" srcOrd="2" destOrd="0" presId="urn:microsoft.com/office/officeart/2018/2/layout/IconVerticalSolidList"/>
    <dgm:cxn modelId="{B4EDDBD1-F036-41DA-93E5-9D02FD76578C}" type="presParOf" srcId="{9943B339-77E8-4CE6-862D-92EB526CDFA3}" destId="{771BD191-9160-40A9-B759-1A3C95B03ACF}" srcOrd="3" destOrd="0" presId="urn:microsoft.com/office/officeart/2018/2/layout/IconVerticalSolidList"/>
    <dgm:cxn modelId="{8DC8C795-8CB0-429F-B232-05AF3FC87E58}" type="presParOf" srcId="{0FF45944-BE22-4382-B4FF-9E72AD47B23C}" destId="{23706CD0-2724-4799-A81E-4B8D4A4E0B0F}" srcOrd="1" destOrd="0" presId="urn:microsoft.com/office/officeart/2018/2/layout/IconVerticalSolidList"/>
    <dgm:cxn modelId="{C3C19FC9-CC54-4C2C-98BE-498D42545C49}" type="presParOf" srcId="{0FF45944-BE22-4382-B4FF-9E72AD47B23C}" destId="{6AC55C55-31EA-4D3F-8585-EFE29D87BC50}" srcOrd="2" destOrd="0" presId="urn:microsoft.com/office/officeart/2018/2/layout/IconVerticalSolidList"/>
    <dgm:cxn modelId="{0D8D0B06-8588-41D3-990C-A09432ED5F2E}" type="presParOf" srcId="{6AC55C55-31EA-4D3F-8585-EFE29D87BC50}" destId="{59607EA7-221E-484E-A3E1-EFD3EC9C7E4B}" srcOrd="0" destOrd="0" presId="urn:microsoft.com/office/officeart/2018/2/layout/IconVerticalSolidList"/>
    <dgm:cxn modelId="{2497B9ED-1E8B-42CF-8E2E-CECCE2EEE143}" type="presParOf" srcId="{6AC55C55-31EA-4D3F-8585-EFE29D87BC50}" destId="{1EBB947E-C320-4091-9A2D-EC62F999A493}" srcOrd="1" destOrd="0" presId="urn:microsoft.com/office/officeart/2018/2/layout/IconVerticalSolidList"/>
    <dgm:cxn modelId="{2409CFA7-A4BA-4C51-BD1E-C07EA8012A3A}" type="presParOf" srcId="{6AC55C55-31EA-4D3F-8585-EFE29D87BC50}" destId="{9949DDD4-3611-4FB4-8EFE-656D21E87362}" srcOrd="2" destOrd="0" presId="urn:microsoft.com/office/officeart/2018/2/layout/IconVerticalSolidList"/>
    <dgm:cxn modelId="{2CF68334-17A2-4068-86CE-1E1B8F6DA3B2}" type="presParOf" srcId="{6AC55C55-31EA-4D3F-8585-EFE29D87BC50}" destId="{CD7E8D1F-176B-4221-9164-749E011864B5}" srcOrd="3" destOrd="0" presId="urn:microsoft.com/office/officeart/2018/2/layout/IconVerticalSolidList"/>
    <dgm:cxn modelId="{5E5250DF-7A31-4C62-B43F-B0AE0D633531}" type="presParOf" srcId="{0FF45944-BE22-4382-B4FF-9E72AD47B23C}" destId="{AA0D7EF5-94C7-44E4-A58A-27ECE9A6A91B}" srcOrd="3" destOrd="0" presId="urn:microsoft.com/office/officeart/2018/2/layout/IconVerticalSolidList"/>
    <dgm:cxn modelId="{93E9D5DF-E05A-422B-9A8F-3C5667179D3D}" type="presParOf" srcId="{0FF45944-BE22-4382-B4FF-9E72AD47B23C}" destId="{09690688-BD12-4DDB-A729-7F309A162E8E}" srcOrd="4" destOrd="0" presId="urn:microsoft.com/office/officeart/2018/2/layout/IconVerticalSolidList"/>
    <dgm:cxn modelId="{1C0E74BE-782C-42ED-ACBA-471A7F8A6073}" type="presParOf" srcId="{09690688-BD12-4DDB-A729-7F309A162E8E}" destId="{8AF4EA03-1843-49F7-8D24-3D5762370894}" srcOrd="0" destOrd="0" presId="urn:microsoft.com/office/officeart/2018/2/layout/IconVerticalSolidList"/>
    <dgm:cxn modelId="{24DE0DF3-FFBF-4AEF-9CA0-881579C7E65A}" type="presParOf" srcId="{09690688-BD12-4DDB-A729-7F309A162E8E}" destId="{980B54F6-7C6E-4ED7-8ADC-71EB5D5730B5}" srcOrd="1" destOrd="0" presId="urn:microsoft.com/office/officeart/2018/2/layout/IconVerticalSolidList"/>
    <dgm:cxn modelId="{CAC3C39D-3D2F-4737-8C4E-901D9B269EA5}" type="presParOf" srcId="{09690688-BD12-4DDB-A729-7F309A162E8E}" destId="{9B756390-9B8B-470F-84DC-5044DF2D151B}" srcOrd="2" destOrd="0" presId="urn:microsoft.com/office/officeart/2018/2/layout/IconVerticalSolidList"/>
    <dgm:cxn modelId="{BE90EBC5-0C74-4A2E-B009-074D1776FBAE}" type="presParOf" srcId="{09690688-BD12-4DDB-A729-7F309A162E8E}" destId="{83EF841E-3B66-4DC3-B665-F784653C129A}" srcOrd="3" destOrd="0" presId="urn:microsoft.com/office/officeart/2018/2/layout/IconVerticalSolidList"/>
    <dgm:cxn modelId="{53AC6460-D5CC-4CEB-A326-F87000E2C926}" type="presParOf" srcId="{0FF45944-BE22-4382-B4FF-9E72AD47B23C}" destId="{27A67053-8411-4096-93BC-B837FC1B452C}" srcOrd="5" destOrd="0" presId="urn:microsoft.com/office/officeart/2018/2/layout/IconVerticalSolidList"/>
    <dgm:cxn modelId="{D49C5D2C-5A7F-45B9-BA29-1EC1AF674324}" type="presParOf" srcId="{0FF45944-BE22-4382-B4FF-9E72AD47B23C}" destId="{A161E2E4-B0FE-4925-9E83-A8F0E2FA751F}" srcOrd="6" destOrd="0" presId="urn:microsoft.com/office/officeart/2018/2/layout/IconVerticalSolidList"/>
    <dgm:cxn modelId="{1388B7A7-C710-4F39-94FD-8E999905EB8E}" type="presParOf" srcId="{A161E2E4-B0FE-4925-9E83-A8F0E2FA751F}" destId="{C423B79F-BD66-4C1C-AA9F-E8D9EF4D7F0D}" srcOrd="0" destOrd="0" presId="urn:microsoft.com/office/officeart/2018/2/layout/IconVerticalSolidList"/>
    <dgm:cxn modelId="{A6B4CE50-FD2E-4859-A981-89FB8D3FCEC0}" type="presParOf" srcId="{A161E2E4-B0FE-4925-9E83-A8F0E2FA751F}" destId="{C8442EE9-644B-4056-A053-EC51FEA75726}" srcOrd="1" destOrd="0" presId="urn:microsoft.com/office/officeart/2018/2/layout/IconVerticalSolidList"/>
    <dgm:cxn modelId="{6E6D60FF-DC10-479F-B1E3-A16EE7079DA8}" type="presParOf" srcId="{A161E2E4-B0FE-4925-9E83-A8F0E2FA751F}" destId="{1CED0981-897B-4A79-A306-029F6830B3BA}" srcOrd="2" destOrd="0" presId="urn:microsoft.com/office/officeart/2018/2/layout/IconVerticalSolidList"/>
    <dgm:cxn modelId="{C4BC14A8-E9E6-437E-9C8B-AB4B59F9CB9A}" type="presParOf" srcId="{A161E2E4-B0FE-4925-9E83-A8F0E2FA751F}" destId="{B8A282D5-0A6F-452E-8BAA-E3BC56477512}" srcOrd="3" destOrd="0" presId="urn:microsoft.com/office/officeart/2018/2/layout/IconVerticalSolidList"/>
    <dgm:cxn modelId="{0AF82CA2-F19F-4EBF-A1D2-AB8462702CB7}" type="presParOf" srcId="{0FF45944-BE22-4382-B4FF-9E72AD47B23C}" destId="{D13FB09E-CB7D-4299-830B-B5DABAB12394}" srcOrd="7" destOrd="0" presId="urn:microsoft.com/office/officeart/2018/2/layout/IconVerticalSolidList"/>
    <dgm:cxn modelId="{33D96EE0-C2F1-4A9D-8C2E-813DC277D6C6}" type="presParOf" srcId="{0FF45944-BE22-4382-B4FF-9E72AD47B23C}" destId="{95D9781F-650D-4091-8D17-403070266991}" srcOrd="8" destOrd="0" presId="urn:microsoft.com/office/officeart/2018/2/layout/IconVerticalSolidList"/>
    <dgm:cxn modelId="{958F915F-EAFA-4302-9685-65A3C91A3135}" type="presParOf" srcId="{95D9781F-650D-4091-8D17-403070266991}" destId="{F485F0B8-9063-4065-A0F2-4A8093A208D3}" srcOrd="0" destOrd="0" presId="urn:microsoft.com/office/officeart/2018/2/layout/IconVerticalSolidList"/>
    <dgm:cxn modelId="{372F609D-8B3D-44A1-8011-E5421F5FB941}" type="presParOf" srcId="{95D9781F-650D-4091-8D17-403070266991}" destId="{874223C7-CF2B-4696-A6FA-FEC8BEACF164}" srcOrd="1" destOrd="0" presId="urn:microsoft.com/office/officeart/2018/2/layout/IconVerticalSolidList"/>
    <dgm:cxn modelId="{09C6E670-C757-4553-AB7E-A6AFE3B7FCEE}" type="presParOf" srcId="{95D9781F-650D-4091-8D17-403070266991}" destId="{D961F28A-D3F9-4200-925B-C9C5A54A0230}" srcOrd="2" destOrd="0" presId="urn:microsoft.com/office/officeart/2018/2/layout/IconVerticalSolidList"/>
    <dgm:cxn modelId="{02B519AD-B769-4D6D-BE64-87BF0BA62537}" type="presParOf" srcId="{95D9781F-650D-4091-8D17-403070266991}" destId="{74A6A3D5-038F-4D52-BF46-60238D78A940}" srcOrd="3" destOrd="0" presId="urn:microsoft.com/office/officeart/2018/2/layout/IconVerticalSolidList"/>
    <dgm:cxn modelId="{85F4F1B3-A56C-482C-9379-D68F50E94219}" type="presParOf" srcId="{0FF45944-BE22-4382-B4FF-9E72AD47B23C}" destId="{D83E9EAA-3D0F-4946-B5BF-A186ED4F3758}" srcOrd="9" destOrd="0" presId="urn:microsoft.com/office/officeart/2018/2/layout/IconVerticalSolidList"/>
    <dgm:cxn modelId="{7C8ACE28-E79C-4F30-936E-5A64B2644CEC}" type="presParOf" srcId="{0FF45944-BE22-4382-B4FF-9E72AD47B23C}" destId="{2C242E62-B44D-4E91-B439-567EF89EC5ED}" srcOrd="10" destOrd="0" presId="urn:microsoft.com/office/officeart/2018/2/layout/IconVerticalSolidList"/>
    <dgm:cxn modelId="{3955B205-878B-43DD-AFBD-639B738DA2E3}" type="presParOf" srcId="{2C242E62-B44D-4E91-B439-567EF89EC5ED}" destId="{2AE348B6-22FB-451C-BD2E-D3E4D12D562D}" srcOrd="0" destOrd="0" presId="urn:microsoft.com/office/officeart/2018/2/layout/IconVerticalSolidList"/>
    <dgm:cxn modelId="{988673F1-1304-491A-BD19-7BEC5A973354}" type="presParOf" srcId="{2C242E62-B44D-4E91-B439-567EF89EC5ED}" destId="{704E453E-900A-45A0-BF7F-380E08EF757D}" srcOrd="1" destOrd="0" presId="urn:microsoft.com/office/officeart/2018/2/layout/IconVerticalSolidList"/>
    <dgm:cxn modelId="{87B2CBCD-5169-4F2C-8148-72E697768C76}" type="presParOf" srcId="{2C242E62-B44D-4E91-B439-567EF89EC5ED}" destId="{145A7A29-4A00-45FB-B14B-B710AFD9CD12}" srcOrd="2" destOrd="0" presId="urn:microsoft.com/office/officeart/2018/2/layout/IconVerticalSolidList"/>
    <dgm:cxn modelId="{2AAA9F6F-80EE-4C76-9CD9-5C98185F0571}" type="presParOf" srcId="{2C242E62-B44D-4E91-B439-567EF89EC5ED}" destId="{E5BB07FA-BEE9-4B2E-8DEC-2A51477B35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B5CA5-8B5C-43D9-A2F1-A798F1EB1BF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/>
        <a:lstStyle/>
        <a:p>
          <a:endParaRPr lang="en-US"/>
        </a:p>
      </dgm:t>
    </dgm:pt>
    <dgm:pt modelId="{FEE237AF-D178-4E45-89B2-0B359FADA8EF}">
      <dgm:prSet/>
      <dgm:spPr/>
      <dgm:t>
        <a:bodyPr/>
        <a:lstStyle/>
        <a:p>
          <a:r>
            <a:rPr lang="en-US"/>
            <a:t>Air mixing issues due to mix IT asset configuration and back pressure of Passive RDHx.</a:t>
          </a:r>
        </a:p>
      </dgm:t>
    </dgm:pt>
    <dgm:pt modelId="{A21444FA-4F24-4365-AC68-C4FB003942CC}" type="parTrans" cxnId="{5B6C5359-078F-4716-8C6E-3E678E2839DD}">
      <dgm:prSet/>
      <dgm:spPr/>
      <dgm:t>
        <a:bodyPr/>
        <a:lstStyle/>
        <a:p>
          <a:endParaRPr lang="en-US"/>
        </a:p>
      </dgm:t>
    </dgm:pt>
    <dgm:pt modelId="{D21109B4-88E3-42F2-B2A2-6E70A89BD915}" type="sibTrans" cxnId="{5B6C5359-078F-4716-8C6E-3E678E2839DD}">
      <dgm:prSet/>
      <dgm:spPr/>
      <dgm:t>
        <a:bodyPr/>
        <a:lstStyle/>
        <a:p>
          <a:endParaRPr lang="en-US"/>
        </a:p>
      </dgm:t>
    </dgm:pt>
    <dgm:pt modelId="{43912032-DD56-42E3-A4CC-4684D7BC3DB6}">
      <dgm:prSet/>
      <dgm:spPr/>
      <dgm:t>
        <a:bodyPr/>
        <a:lstStyle/>
        <a:p>
          <a:r>
            <a:rPr lang="en-US"/>
            <a:t>Higher approach than design and hence lower Water temperature requirement of 19 deg C.</a:t>
          </a:r>
        </a:p>
      </dgm:t>
    </dgm:pt>
    <dgm:pt modelId="{04E71781-6F25-4826-B588-D6789DF899A7}" type="parTrans" cxnId="{C0277935-B23E-47E1-B9BB-DB21A55BE7D3}">
      <dgm:prSet/>
      <dgm:spPr/>
      <dgm:t>
        <a:bodyPr/>
        <a:lstStyle/>
        <a:p>
          <a:endParaRPr lang="en-US"/>
        </a:p>
      </dgm:t>
    </dgm:pt>
    <dgm:pt modelId="{95A974FA-AA81-4111-BDD0-F199FA5A8FC4}" type="sibTrans" cxnId="{C0277935-B23E-47E1-B9BB-DB21A55BE7D3}">
      <dgm:prSet/>
      <dgm:spPr/>
      <dgm:t>
        <a:bodyPr/>
        <a:lstStyle/>
        <a:p>
          <a:endParaRPr lang="en-US"/>
        </a:p>
      </dgm:t>
    </dgm:pt>
    <dgm:pt modelId="{E4668EFC-F7BA-4D21-9D6C-F45FF9B15011}">
      <dgm:prSet/>
      <dgm:spPr/>
      <dgm:t>
        <a:bodyPr/>
        <a:lstStyle/>
        <a:p>
          <a:r>
            <a:rPr lang="en-US"/>
            <a:t>Due to low temperature requirement, free cooling can  not be utilized properly.</a:t>
          </a:r>
        </a:p>
      </dgm:t>
    </dgm:pt>
    <dgm:pt modelId="{D7E320BF-E369-4D7C-B510-05766BC3E683}" type="parTrans" cxnId="{A0A840F6-4418-4251-9100-80E1E4D50E0A}">
      <dgm:prSet/>
      <dgm:spPr/>
      <dgm:t>
        <a:bodyPr/>
        <a:lstStyle/>
        <a:p>
          <a:endParaRPr lang="en-US"/>
        </a:p>
      </dgm:t>
    </dgm:pt>
    <dgm:pt modelId="{AA495EB1-056C-4CB0-B76E-F636E9F4D7CF}" type="sibTrans" cxnId="{A0A840F6-4418-4251-9100-80E1E4D50E0A}">
      <dgm:prSet/>
      <dgm:spPr/>
      <dgm:t>
        <a:bodyPr/>
        <a:lstStyle/>
        <a:p>
          <a:endParaRPr lang="en-US"/>
        </a:p>
      </dgm:t>
    </dgm:pt>
    <dgm:pt modelId="{B875F405-270B-423A-B912-F74CE01DBEA3}">
      <dgm:prSet/>
      <dgm:spPr/>
      <dgm:t>
        <a:bodyPr/>
        <a:lstStyle/>
        <a:p>
          <a:r>
            <a:rPr lang="en-US"/>
            <a:t>Water cooled chiller is associated with other campus buildings for comfort cooling and running intermittently only in morning office time.</a:t>
          </a:r>
        </a:p>
      </dgm:t>
    </dgm:pt>
    <dgm:pt modelId="{39E8301C-FADB-423F-A164-E7F0C328443E}" type="parTrans" cxnId="{DBA66C17-C2F5-479E-916F-828635979CA6}">
      <dgm:prSet/>
      <dgm:spPr/>
      <dgm:t>
        <a:bodyPr/>
        <a:lstStyle/>
        <a:p>
          <a:endParaRPr lang="en-US"/>
        </a:p>
      </dgm:t>
    </dgm:pt>
    <dgm:pt modelId="{2E08DAD0-B53E-431E-A20E-C7D8F4954520}" type="sibTrans" cxnId="{DBA66C17-C2F5-479E-916F-828635979CA6}">
      <dgm:prSet/>
      <dgm:spPr/>
      <dgm:t>
        <a:bodyPr/>
        <a:lstStyle/>
        <a:p>
          <a:endParaRPr lang="en-US"/>
        </a:p>
      </dgm:t>
    </dgm:pt>
    <dgm:pt modelId="{017496E6-4863-42F5-A207-FA32B50B63BA}">
      <dgm:prSet/>
      <dgm:spPr/>
      <dgm:t>
        <a:bodyPr/>
        <a:lstStyle/>
        <a:p>
          <a:r>
            <a:rPr lang="en-US"/>
            <a:t>Due to challenges in Mode 1 and Mode 2 of operation, maximum operation shifted to Mode 3 i.e air cooled chiller.</a:t>
          </a:r>
        </a:p>
      </dgm:t>
    </dgm:pt>
    <dgm:pt modelId="{E1A7105E-E335-485B-ABE5-DEEF92D3012C}" type="parTrans" cxnId="{A294AC1C-743A-4640-932A-133107709570}">
      <dgm:prSet/>
      <dgm:spPr/>
      <dgm:t>
        <a:bodyPr/>
        <a:lstStyle/>
        <a:p>
          <a:endParaRPr lang="en-US"/>
        </a:p>
      </dgm:t>
    </dgm:pt>
    <dgm:pt modelId="{3F2A33E8-56E4-42D8-AEB4-C551ABC873EB}" type="sibTrans" cxnId="{A294AC1C-743A-4640-932A-133107709570}">
      <dgm:prSet/>
      <dgm:spPr/>
      <dgm:t>
        <a:bodyPr/>
        <a:lstStyle/>
        <a:p>
          <a:endParaRPr lang="en-US"/>
        </a:p>
      </dgm:t>
    </dgm:pt>
    <dgm:pt modelId="{65575890-BB18-4A76-952D-EDC542C01991}" type="pres">
      <dgm:prSet presAssocID="{9D9B5CA5-8B5C-43D9-A2F1-A798F1EB1BF2}" presName="root" presStyleCnt="0">
        <dgm:presLayoutVars>
          <dgm:dir/>
          <dgm:resizeHandles val="exact"/>
        </dgm:presLayoutVars>
      </dgm:prSet>
      <dgm:spPr/>
    </dgm:pt>
    <dgm:pt modelId="{A8F41E91-2B4A-4919-B984-4444D3C43F2F}" type="pres">
      <dgm:prSet presAssocID="{FEE237AF-D178-4E45-89B2-0B359FADA8EF}" presName="compNode" presStyleCnt="0"/>
      <dgm:spPr/>
    </dgm:pt>
    <dgm:pt modelId="{D88A027B-3B13-4D28-9007-D103209367CA}" type="pres">
      <dgm:prSet presAssocID="{FEE237AF-D178-4E45-89B2-0B359FADA8EF}" presName="bgRect" presStyleLbl="bgShp" presStyleIdx="0" presStyleCnt="5"/>
      <dgm:spPr/>
    </dgm:pt>
    <dgm:pt modelId="{6682EF6C-56C6-44BF-8F4B-419BF13913A1}" type="pres">
      <dgm:prSet presAssocID="{FEE237AF-D178-4E45-89B2-0B359FADA8EF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icopter"/>
        </a:ext>
      </dgm:extLst>
    </dgm:pt>
    <dgm:pt modelId="{BED6F74F-D37B-494C-B3E2-2599A08DED4C}" type="pres">
      <dgm:prSet presAssocID="{FEE237AF-D178-4E45-89B2-0B359FADA8EF}" presName="spaceRect" presStyleCnt="0"/>
      <dgm:spPr/>
    </dgm:pt>
    <dgm:pt modelId="{D84B17E8-B86C-453A-9586-E553297D7ECD}" type="pres">
      <dgm:prSet presAssocID="{FEE237AF-D178-4E45-89B2-0B359FADA8EF}" presName="parTx" presStyleLbl="revTx" presStyleIdx="0" presStyleCnt="5">
        <dgm:presLayoutVars>
          <dgm:chMax val="0"/>
          <dgm:chPref val="0"/>
        </dgm:presLayoutVars>
      </dgm:prSet>
      <dgm:spPr/>
    </dgm:pt>
    <dgm:pt modelId="{A9A7ED1B-CB70-47D6-AE9C-CC67B08C3512}" type="pres">
      <dgm:prSet presAssocID="{D21109B4-88E3-42F2-B2A2-6E70A89BD915}" presName="sibTrans" presStyleCnt="0"/>
      <dgm:spPr/>
    </dgm:pt>
    <dgm:pt modelId="{8297E2B0-A731-4509-A82A-E445DBAECA1F}" type="pres">
      <dgm:prSet presAssocID="{43912032-DD56-42E3-A4CC-4684D7BC3DB6}" presName="compNode" presStyleCnt="0"/>
      <dgm:spPr/>
    </dgm:pt>
    <dgm:pt modelId="{B6A63A35-0DBA-44F5-B356-F85C6E621C19}" type="pres">
      <dgm:prSet presAssocID="{43912032-DD56-42E3-A4CC-4684D7BC3DB6}" presName="bgRect" presStyleLbl="bgShp" presStyleIdx="1" presStyleCnt="5"/>
      <dgm:spPr/>
    </dgm:pt>
    <dgm:pt modelId="{58BA49A4-D04C-40DC-925B-AA59EFA632CC}" type="pres">
      <dgm:prSet presAssocID="{43912032-DD56-42E3-A4CC-4684D7BC3DB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C3089A5-CFFD-4E74-9C40-4C4AAFEC0C87}" type="pres">
      <dgm:prSet presAssocID="{43912032-DD56-42E3-A4CC-4684D7BC3DB6}" presName="spaceRect" presStyleCnt="0"/>
      <dgm:spPr/>
    </dgm:pt>
    <dgm:pt modelId="{D748231A-FA78-47B3-9567-1C259851225B}" type="pres">
      <dgm:prSet presAssocID="{43912032-DD56-42E3-A4CC-4684D7BC3DB6}" presName="parTx" presStyleLbl="revTx" presStyleIdx="1" presStyleCnt="5">
        <dgm:presLayoutVars>
          <dgm:chMax val="0"/>
          <dgm:chPref val="0"/>
        </dgm:presLayoutVars>
      </dgm:prSet>
      <dgm:spPr/>
    </dgm:pt>
    <dgm:pt modelId="{96760093-5A03-4F70-AAA5-75629B64EBC8}" type="pres">
      <dgm:prSet presAssocID="{95A974FA-AA81-4111-BDD0-F199FA5A8FC4}" presName="sibTrans" presStyleCnt="0"/>
      <dgm:spPr/>
    </dgm:pt>
    <dgm:pt modelId="{4E7C00CA-DF85-46AC-B9A1-1D7F7FED2F3E}" type="pres">
      <dgm:prSet presAssocID="{E4668EFC-F7BA-4D21-9D6C-F45FF9B15011}" presName="compNode" presStyleCnt="0"/>
      <dgm:spPr/>
    </dgm:pt>
    <dgm:pt modelId="{AFD97175-30F6-4487-B347-FED8180DEB28}" type="pres">
      <dgm:prSet presAssocID="{E4668EFC-F7BA-4D21-9D6C-F45FF9B15011}" presName="bgRect" presStyleLbl="bgShp" presStyleIdx="2" presStyleCnt="5"/>
      <dgm:spPr/>
    </dgm:pt>
    <dgm:pt modelId="{54A5FA80-547B-4DAE-BE7E-05B1CB5C3C9B}" type="pres">
      <dgm:prSet presAssocID="{E4668EFC-F7BA-4D21-9D6C-F45FF9B15011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E8512E87-62A7-45C5-8200-77A14FBAECD0}" type="pres">
      <dgm:prSet presAssocID="{E4668EFC-F7BA-4D21-9D6C-F45FF9B15011}" presName="spaceRect" presStyleCnt="0"/>
      <dgm:spPr/>
    </dgm:pt>
    <dgm:pt modelId="{A6295FD2-ABC1-4D0C-93FB-CCEA5F0FE7F0}" type="pres">
      <dgm:prSet presAssocID="{E4668EFC-F7BA-4D21-9D6C-F45FF9B15011}" presName="parTx" presStyleLbl="revTx" presStyleIdx="2" presStyleCnt="5">
        <dgm:presLayoutVars>
          <dgm:chMax val="0"/>
          <dgm:chPref val="0"/>
        </dgm:presLayoutVars>
      </dgm:prSet>
      <dgm:spPr/>
    </dgm:pt>
    <dgm:pt modelId="{268858F3-DA4A-440C-BC32-92EA79AE0920}" type="pres">
      <dgm:prSet presAssocID="{AA495EB1-056C-4CB0-B76E-F636E9F4D7CF}" presName="sibTrans" presStyleCnt="0"/>
      <dgm:spPr/>
    </dgm:pt>
    <dgm:pt modelId="{2FD552C6-0989-44A0-8AEC-DB3FCAF8F0A7}" type="pres">
      <dgm:prSet presAssocID="{B875F405-270B-423A-B912-F74CE01DBEA3}" presName="compNode" presStyleCnt="0"/>
      <dgm:spPr/>
    </dgm:pt>
    <dgm:pt modelId="{3F3FD306-9DD4-4B5A-891D-BC4AF984AB9D}" type="pres">
      <dgm:prSet presAssocID="{B875F405-270B-423A-B912-F74CE01DBEA3}" presName="bgRect" presStyleLbl="bgShp" presStyleIdx="3" presStyleCnt="5"/>
      <dgm:spPr/>
    </dgm:pt>
    <dgm:pt modelId="{F9DA1350-752B-431E-B84E-C643E36FE01B}" type="pres">
      <dgm:prSet presAssocID="{B875F405-270B-423A-B912-F74CE01DBEA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rmometer"/>
        </a:ext>
      </dgm:extLst>
    </dgm:pt>
    <dgm:pt modelId="{A0C555E9-B870-443B-868A-163B8CF32318}" type="pres">
      <dgm:prSet presAssocID="{B875F405-270B-423A-B912-F74CE01DBEA3}" presName="spaceRect" presStyleCnt="0"/>
      <dgm:spPr/>
    </dgm:pt>
    <dgm:pt modelId="{C2F3535F-0562-460B-9F8F-463E066A9637}" type="pres">
      <dgm:prSet presAssocID="{B875F405-270B-423A-B912-F74CE01DBEA3}" presName="parTx" presStyleLbl="revTx" presStyleIdx="3" presStyleCnt="5">
        <dgm:presLayoutVars>
          <dgm:chMax val="0"/>
          <dgm:chPref val="0"/>
        </dgm:presLayoutVars>
      </dgm:prSet>
      <dgm:spPr/>
    </dgm:pt>
    <dgm:pt modelId="{1C37AF0E-617F-4E0D-B326-2EF76608C437}" type="pres">
      <dgm:prSet presAssocID="{2E08DAD0-B53E-431E-A20E-C7D8F4954520}" presName="sibTrans" presStyleCnt="0"/>
      <dgm:spPr/>
    </dgm:pt>
    <dgm:pt modelId="{BCA9EDE1-E73A-4D04-9AAF-CD9C942C555A}" type="pres">
      <dgm:prSet presAssocID="{017496E6-4863-42F5-A207-FA32B50B63BA}" presName="compNode" presStyleCnt="0"/>
      <dgm:spPr/>
    </dgm:pt>
    <dgm:pt modelId="{BD791928-E713-4630-9FAF-835084714539}" type="pres">
      <dgm:prSet presAssocID="{017496E6-4863-42F5-A207-FA32B50B63BA}" presName="bgRect" presStyleLbl="bgShp" presStyleIdx="4" presStyleCnt="5"/>
      <dgm:spPr/>
    </dgm:pt>
    <dgm:pt modelId="{C2EC384A-996A-46B2-83B2-CD49E2124FFE}" type="pres">
      <dgm:prSet presAssocID="{017496E6-4863-42F5-A207-FA32B50B63B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nowflake"/>
        </a:ext>
      </dgm:extLst>
    </dgm:pt>
    <dgm:pt modelId="{4C56E1DE-B72A-4C31-8B24-37C75D5F5B82}" type="pres">
      <dgm:prSet presAssocID="{017496E6-4863-42F5-A207-FA32B50B63BA}" presName="spaceRect" presStyleCnt="0"/>
      <dgm:spPr/>
    </dgm:pt>
    <dgm:pt modelId="{A6A714AC-4E8B-4D47-9B9F-115796E2385A}" type="pres">
      <dgm:prSet presAssocID="{017496E6-4863-42F5-A207-FA32B50B63B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DBA66C17-C2F5-479E-916F-828635979CA6}" srcId="{9D9B5CA5-8B5C-43D9-A2F1-A798F1EB1BF2}" destId="{B875F405-270B-423A-B912-F74CE01DBEA3}" srcOrd="3" destOrd="0" parTransId="{39E8301C-FADB-423F-A164-E7F0C328443E}" sibTransId="{2E08DAD0-B53E-431E-A20E-C7D8F4954520}"/>
    <dgm:cxn modelId="{295B4418-C2BF-41B0-982F-8E75A3397968}" type="presOf" srcId="{9D9B5CA5-8B5C-43D9-A2F1-A798F1EB1BF2}" destId="{65575890-BB18-4A76-952D-EDC542C01991}" srcOrd="0" destOrd="0" presId="urn:microsoft.com/office/officeart/2018/2/layout/IconVerticalSolidList"/>
    <dgm:cxn modelId="{A294AC1C-743A-4640-932A-133107709570}" srcId="{9D9B5CA5-8B5C-43D9-A2F1-A798F1EB1BF2}" destId="{017496E6-4863-42F5-A207-FA32B50B63BA}" srcOrd="4" destOrd="0" parTransId="{E1A7105E-E335-485B-ABE5-DEEF92D3012C}" sibTransId="{3F2A33E8-56E4-42D8-AEB4-C551ABC873EB}"/>
    <dgm:cxn modelId="{FBD9B725-A314-4436-901A-1C700A7206D1}" type="presOf" srcId="{B875F405-270B-423A-B912-F74CE01DBEA3}" destId="{C2F3535F-0562-460B-9F8F-463E066A9637}" srcOrd="0" destOrd="0" presId="urn:microsoft.com/office/officeart/2018/2/layout/IconVerticalSolidList"/>
    <dgm:cxn modelId="{C0277935-B23E-47E1-B9BB-DB21A55BE7D3}" srcId="{9D9B5CA5-8B5C-43D9-A2F1-A798F1EB1BF2}" destId="{43912032-DD56-42E3-A4CC-4684D7BC3DB6}" srcOrd="1" destOrd="0" parTransId="{04E71781-6F25-4826-B588-D6789DF899A7}" sibTransId="{95A974FA-AA81-4111-BDD0-F199FA5A8FC4}"/>
    <dgm:cxn modelId="{BA966561-DA7B-4473-9520-76F0D0AAD549}" type="presOf" srcId="{017496E6-4863-42F5-A207-FA32B50B63BA}" destId="{A6A714AC-4E8B-4D47-9B9F-115796E2385A}" srcOrd="0" destOrd="0" presId="urn:microsoft.com/office/officeart/2018/2/layout/IconVerticalSolidList"/>
    <dgm:cxn modelId="{5586B266-F5C7-4D1B-9FE2-4ED91425DBD2}" type="presOf" srcId="{FEE237AF-D178-4E45-89B2-0B359FADA8EF}" destId="{D84B17E8-B86C-453A-9586-E553297D7ECD}" srcOrd="0" destOrd="0" presId="urn:microsoft.com/office/officeart/2018/2/layout/IconVerticalSolidList"/>
    <dgm:cxn modelId="{5B6C5359-078F-4716-8C6E-3E678E2839DD}" srcId="{9D9B5CA5-8B5C-43D9-A2F1-A798F1EB1BF2}" destId="{FEE237AF-D178-4E45-89B2-0B359FADA8EF}" srcOrd="0" destOrd="0" parTransId="{A21444FA-4F24-4365-AC68-C4FB003942CC}" sibTransId="{D21109B4-88E3-42F2-B2A2-6E70A89BD915}"/>
    <dgm:cxn modelId="{58C410AF-CBB9-4B9A-8A58-63F7564BA630}" type="presOf" srcId="{E4668EFC-F7BA-4D21-9D6C-F45FF9B15011}" destId="{A6295FD2-ABC1-4D0C-93FB-CCEA5F0FE7F0}" srcOrd="0" destOrd="0" presId="urn:microsoft.com/office/officeart/2018/2/layout/IconVerticalSolidList"/>
    <dgm:cxn modelId="{B1657AF3-8A93-484A-887F-675E5AE3E3B4}" type="presOf" srcId="{43912032-DD56-42E3-A4CC-4684D7BC3DB6}" destId="{D748231A-FA78-47B3-9567-1C259851225B}" srcOrd="0" destOrd="0" presId="urn:microsoft.com/office/officeart/2018/2/layout/IconVerticalSolidList"/>
    <dgm:cxn modelId="{A0A840F6-4418-4251-9100-80E1E4D50E0A}" srcId="{9D9B5CA5-8B5C-43D9-A2F1-A798F1EB1BF2}" destId="{E4668EFC-F7BA-4D21-9D6C-F45FF9B15011}" srcOrd="2" destOrd="0" parTransId="{D7E320BF-E369-4D7C-B510-05766BC3E683}" sibTransId="{AA495EB1-056C-4CB0-B76E-F636E9F4D7CF}"/>
    <dgm:cxn modelId="{24890FE3-4E12-4A99-83E1-F18786CAC13D}" type="presParOf" srcId="{65575890-BB18-4A76-952D-EDC542C01991}" destId="{A8F41E91-2B4A-4919-B984-4444D3C43F2F}" srcOrd="0" destOrd="0" presId="urn:microsoft.com/office/officeart/2018/2/layout/IconVerticalSolidList"/>
    <dgm:cxn modelId="{FF78C9D1-C7F1-41B0-B334-8CF951177A18}" type="presParOf" srcId="{A8F41E91-2B4A-4919-B984-4444D3C43F2F}" destId="{D88A027B-3B13-4D28-9007-D103209367CA}" srcOrd="0" destOrd="0" presId="urn:microsoft.com/office/officeart/2018/2/layout/IconVerticalSolidList"/>
    <dgm:cxn modelId="{55849D61-EF43-45FF-93D9-BDE4839EF497}" type="presParOf" srcId="{A8F41E91-2B4A-4919-B984-4444D3C43F2F}" destId="{6682EF6C-56C6-44BF-8F4B-419BF13913A1}" srcOrd="1" destOrd="0" presId="urn:microsoft.com/office/officeart/2018/2/layout/IconVerticalSolidList"/>
    <dgm:cxn modelId="{7F9A7FEA-918F-4BCF-A84C-CDB87F465695}" type="presParOf" srcId="{A8F41E91-2B4A-4919-B984-4444D3C43F2F}" destId="{BED6F74F-D37B-494C-B3E2-2599A08DED4C}" srcOrd="2" destOrd="0" presId="urn:microsoft.com/office/officeart/2018/2/layout/IconVerticalSolidList"/>
    <dgm:cxn modelId="{8D5B68B8-8579-4CAE-83DE-843F29773E9A}" type="presParOf" srcId="{A8F41E91-2B4A-4919-B984-4444D3C43F2F}" destId="{D84B17E8-B86C-453A-9586-E553297D7ECD}" srcOrd="3" destOrd="0" presId="urn:microsoft.com/office/officeart/2018/2/layout/IconVerticalSolidList"/>
    <dgm:cxn modelId="{89D3CFF9-6E40-4BC0-AA40-47D56B915A43}" type="presParOf" srcId="{65575890-BB18-4A76-952D-EDC542C01991}" destId="{A9A7ED1B-CB70-47D6-AE9C-CC67B08C3512}" srcOrd="1" destOrd="0" presId="urn:microsoft.com/office/officeart/2018/2/layout/IconVerticalSolidList"/>
    <dgm:cxn modelId="{BE4E6410-6DB5-4FF0-943B-6067DC66A7A9}" type="presParOf" srcId="{65575890-BB18-4A76-952D-EDC542C01991}" destId="{8297E2B0-A731-4509-A82A-E445DBAECA1F}" srcOrd="2" destOrd="0" presId="urn:microsoft.com/office/officeart/2018/2/layout/IconVerticalSolidList"/>
    <dgm:cxn modelId="{E3FA28F2-C407-4479-AA6C-49F1D8B2F3FF}" type="presParOf" srcId="{8297E2B0-A731-4509-A82A-E445DBAECA1F}" destId="{B6A63A35-0DBA-44F5-B356-F85C6E621C19}" srcOrd="0" destOrd="0" presId="urn:microsoft.com/office/officeart/2018/2/layout/IconVerticalSolidList"/>
    <dgm:cxn modelId="{42EE290B-03D5-4D87-B672-F329089E8463}" type="presParOf" srcId="{8297E2B0-A731-4509-A82A-E445DBAECA1F}" destId="{58BA49A4-D04C-40DC-925B-AA59EFA632CC}" srcOrd="1" destOrd="0" presId="urn:microsoft.com/office/officeart/2018/2/layout/IconVerticalSolidList"/>
    <dgm:cxn modelId="{70749916-B4C2-4A09-9F73-2ACFEF7C9754}" type="presParOf" srcId="{8297E2B0-A731-4509-A82A-E445DBAECA1F}" destId="{AC3089A5-CFFD-4E74-9C40-4C4AAFEC0C87}" srcOrd="2" destOrd="0" presId="urn:microsoft.com/office/officeart/2018/2/layout/IconVerticalSolidList"/>
    <dgm:cxn modelId="{0C19EECD-0D43-460E-B0AD-F7E350562FB9}" type="presParOf" srcId="{8297E2B0-A731-4509-A82A-E445DBAECA1F}" destId="{D748231A-FA78-47B3-9567-1C259851225B}" srcOrd="3" destOrd="0" presId="urn:microsoft.com/office/officeart/2018/2/layout/IconVerticalSolidList"/>
    <dgm:cxn modelId="{87806A79-CEEE-4DE7-B7AE-C6E3D0A9B73D}" type="presParOf" srcId="{65575890-BB18-4A76-952D-EDC542C01991}" destId="{96760093-5A03-4F70-AAA5-75629B64EBC8}" srcOrd="3" destOrd="0" presId="urn:microsoft.com/office/officeart/2018/2/layout/IconVerticalSolidList"/>
    <dgm:cxn modelId="{AD60A2E6-9981-4B8A-950B-898D5334E66C}" type="presParOf" srcId="{65575890-BB18-4A76-952D-EDC542C01991}" destId="{4E7C00CA-DF85-46AC-B9A1-1D7F7FED2F3E}" srcOrd="4" destOrd="0" presId="urn:microsoft.com/office/officeart/2018/2/layout/IconVerticalSolidList"/>
    <dgm:cxn modelId="{7DE11980-0733-40B6-9C21-CD893C8BD2A2}" type="presParOf" srcId="{4E7C00CA-DF85-46AC-B9A1-1D7F7FED2F3E}" destId="{AFD97175-30F6-4487-B347-FED8180DEB28}" srcOrd="0" destOrd="0" presId="urn:microsoft.com/office/officeart/2018/2/layout/IconVerticalSolidList"/>
    <dgm:cxn modelId="{1BC50A4D-BF62-46C5-94F8-62B5AD3562AF}" type="presParOf" srcId="{4E7C00CA-DF85-46AC-B9A1-1D7F7FED2F3E}" destId="{54A5FA80-547B-4DAE-BE7E-05B1CB5C3C9B}" srcOrd="1" destOrd="0" presId="urn:microsoft.com/office/officeart/2018/2/layout/IconVerticalSolidList"/>
    <dgm:cxn modelId="{4D9CAED0-DA4E-4F55-B329-ED7D0615E02F}" type="presParOf" srcId="{4E7C00CA-DF85-46AC-B9A1-1D7F7FED2F3E}" destId="{E8512E87-62A7-45C5-8200-77A14FBAECD0}" srcOrd="2" destOrd="0" presId="urn:microsoft.com/office/officeart/2018/2/layout/IconVerticalSolidList"/>
    <dgm:cxn modelId="{E5041CB9-8A29-40F2-A39B-3EF4231F7967}" type="presParOf" srcId="{4E7C00CA-DF85-46AC-B9A1-1D7F7FED2F3E}" destId="{A6295FD2-ABC1-4D0C-93FB-CCEA5F0FE7F0}" srcOrd="3" destOrd="0" presId="urn:microsoft.com/office/officeart/2018/2/layout/IconVerticalSolidList"/>
    <dgm:cxn modelId="{B3D334AB-9629-4F65-8A6C-4C1DA171282E}" type="presParOf" srcId="{65575890-BB18-4A76-952D-EDC542C01991}" destId="{268858F3-DA4A-440C-BC32-92EA79AE0920}" srcOrd="5" destOrd="0" presId="urn:microsoft.com/office/officeart/2018/2/layout/IconVerticalSolidList"/>
    <dgm:cxn modelId="{15AF7705-9736-41B7-B063-A72E59608ED8}" type="presParOf" srcId="{65575890-BB18-4A76-952D-EDC542C01991}" destId="{2FD552C6-0989-44A0-8AEC-DB3FCAF8F0A7}" srcOrd="6" destOrd="0" presId="urn:microsoft.com/office/officeart/2018/2/layout/IconVerticalSolidList"/>
    <dgm:cxn modelId="{244493B4-5323-4E59-A38B-43FF1773C6C5}" type="presParOf" srcId="{2FD552C6-0989-44A0-8AEC-DB3FCAF8F0A7}" destId="{3F3FD306-9DD4-4B5A-891D-BC4AF984AB9D}" srcOrd="0" destOrd="0" presId="urn:microsoft.com/office/officeart/2018/2/layout/IconVerticalSolidList"/>
    <dgm:cxn modelId="{F01D0ADA-A89F-4B10-878B-30CD044433E8}" type="presParOf" srcId="{2FD552C6-0989-44A0-8AEC-DB3FCAF8F0A7}" destId="{F9DA1350-752B-431E-B84E-C643E36FE01B}" srcOrd="1" destOrd="0" presId="urn:microsoft.com/office/officeart/2018/2/layout/IconVerticalSolidList"/>
    <dgm:cxn modelId="{4FFCAD99-A5FE-41D0-9643-863D0E6CD8DD}" type="presParOf" srcId="{2FD552C6-0989-44A0-8AEC-DB3FCAF8F0A7}" destId="{A0C555E9-B870-443B-868A-163B8CF32318}" srcOrd="2" destOrd="0" presId="urn:microsoft.com/office/officeart/2018/2/layout/IconVerticalSolidList"/>
    <dgm:cxn modelId="{ED9A73B5-785A-4F06-BDBC-B498481F51BA}" type="presParOf" srcId="{2FD552C6-0989-44A0-8AEC-DB3FCAF8F0A7}" destId="{C2F3535F-0562-460B-9F8F-463E066A9637}" srcOrd="3" destOrd="0" presId="urn:microsoft.com/office/officeart/2018/2/layout/IconVerticalSolidList"/>
    <dgm:cxn modelId="{A421CE62-E073-45A0-93B1-3D1A9098F690}" type="presParOf" srcId="{65575890-BB18-4A76-952D-EDC542C01991}" destId="{1C37AF0E-617F-4E0D-B326-2EF76608C437}" srcOrd="7" destOrd="0" presId="urn:microsoft.com/office/officeart/2018/2/layout/IconVerticalSolidList"/>
    <dgm:cxn modelId="{B69D0769-A84F-40A3-982C-B474704D8907}" type="presParOf" srcId="{65575890-BB18-4A76-952D-EDC542C01991}" destId="{BCA9EDE1-E73A-4D04-9AAF-CD9C942C555A}" srcOrd="8" destOrd="0" presId="urn:microsoft.com/office/officeart/2018/2/layout/IconVerticalSolidList"/>
    <dgm:cxn modelId="{B0897891-2797-44D7-920D-FB380C1847E8}" type="presParOf" srcId="{BCA9EDE1-E73A-4D04-9AAF-CD9C942C555A}" destId="{BD791928-E713-4630-9FAF-835084714539}" srcOrd="0" destOrd="0" presId="urn:microsoft.com/office/officeart/2018/2/layout/IconVerticalSolidList"/>
    <dgm:cxn modelId="{F71A910D-9AA5-49B2-A138-1EFFE03096D4}" type="presParOf" srcId="{BCA9EDE1-E73A-4D04-9AAF-CD9C942C555A}" destId="{C2EC384A-996A-46B2-83B2-CD49E2124FFE}" srcOrd="1" destOrd="0" presId="urn:microsoft.com/office/officeart/2018/2/layout/IconVerticalSolidList"/>
    <dgm:cxn modelId="{8183B63E-CF52-4EB6-82D0-C07E3F1FC03E}" type="presParOf" srcId="{BCA9EDE1-E73A-4D04-9AAF-CD9C942C555A}" destId="{4C56E1DE-B72A-4C31-8B24-37C75D5F5B82}" srcOrd="2" destOrd="0" presId="urn:microsoft.com/office/officeart/2018/2/layout/IconVerticalSolidList"/>
    <dgm:cxn modelId="{AB28EFC2-CD83-41CC-B6BE-4F475555F46D}" type="presParOf" srcId="{BCA9EDE1-E73A-4D04-9AAF-CD9C942C555A}" destId="{A6A714AC-4E8B-4D47-9B9F-115796E2385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3563D7-9F42-4D6D-BC91-82B147A5005C}">
      <dsp:nvSpPr>
        <dsp:cNvPr id="0" name=""/>
        <dsp:cNvSpPr/>
      </dsp:nvSpPr>
      <dsp:spPr>
        <a:xfrm>
          <a:off x="0" y="3008"/>
          <a:ext cx="7553698" cy="408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871F4-F43F-4A9F-9F00-C7C8ABC0EF62}">
      <dsp:nvSpPr>
        <dsp:cNvPr id="0" name=""/>
        <dsp:cNvSpPr/>
      </dsp:nvSpPr>
      <dsp:spPr>
        <a:xfrm>
          <a:off x="123566" y="94917"/>
          <a:ext cx="224885" cy="2246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BD191-9160-40A9-B759-1A3C95B03ACF}">
      <dsp:nvSpPr>
        <dsp:cNvPr id="0" name=""/>
        <dsp:cNvSpPr/>
      </dsp:nvSpPr>
      <dsp:spPr>
        <a:xfrm>
          <a:off x="472017" y="3008"/>
          <a:ext cx="7025218" cy="51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Design with a PUE of 1.12</a:t>
          </a:r>
        </a:p>
      </dsp:txBody>
      <dsp:txXfrm>
        <a:off x="472017" y="3008"/>
        <a:ext cx="7025218" cy="510603"/>
      </dsp:txXfrm>
    </dsp:sp>
    <dsp:sp modelId="{59607EA7-221E-484E-A3E1-EFD3EC9C7E4B}">
      <dsp:nvSpPr>
        <dsp:cNvPr id="0" name=""/>
        <dsp:cNvSpPr/>
      </dsp:nvSpPr>
      <dsp:spPr>
        <a:xfrm>
          <a:off x="0" y="641262"/>
          <a:ext cx="7553698" cy="408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BB947E-C320-4091-9A2D-EC62F999A493}">
      <dsp:nvSpPr>
        <dsp:cNvPr id="0" name=""/>
        <dsp:cNvSpPr/>
      </dsp:nvSpPr>
      <dsp:spPr>
        <a:xfrm>
          <a:off x="123566" y="733171"/>
          <a:ext cx="224885" cy="2246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E8D1F-176B-4221-9164-749E011864B5}">
      <dsp:nvSpPr>
        <dsp:cNvPr id="0" name=""/>
        <dsp:cNvSpPr/>
      </dsp:nvSpPr>
      <dsp:spPr>
        <a:xfrm>
          <a:off x="472017" y="641262"/>
          <a:ext cx="7025218" cy="51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High server room temperature design @ 27 deg C</a:t>
          </a:r>
        </a:p>
      </dsp:txBody>
      <dsp:txXfrm>
        <a:off x="472017" y="641262"/>
        <a:ext cx="7025218" cy="510603"/>
      </dsp:txXfrm>
    </dsp:sp>
    <dsp:sp modelId="{8AF4EA03-1843-49F7-8D24-3D5762370894}">
      <dsp:nvSpPr>
        <dsp:cNvPr id="0" name=""/>
        <dsp:cNvSpPr/>
      </dsp:nvSpPr>
      <dsp:spPr>
        <a:xfrm>
          <a:off x="0" y="1279517"/>
          <a:ext cx="7553698" cy="408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0B54F6-7C6E-4ED7-8ADC-71EB5D5730B5}">
      <dsp:nvSpPr>
        <dsp:cNvPr id="0" name=""/>
        <dsp:cNvSpPr/>
      </dsp:nvSpPr>
      <dsp:spPr>
        <a:xfrm>
          <a:off x="123566" y="1371425"/>
          <a:ext cx="224885" cy="2246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EF841E-3B66-4DC3-B665-F784653C129A}">
      <dsp:nvSpPr>
        <dsp:cNvPr id="0" name=""/>
        <dsp:cNvSpPr/>
      </dsp:nvSpPr>
      <dsp:spPr>
        <a:xfrm>
          <a:off x="472017" y="1279517"/>
          <a:ext cx="7025218" cy="51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Warm water design @ 23 deg C</a:t>
          </a:r>
        </a:p>
      </dsp:txBody>
      <dsp:txXfrm>
        <a:off x="472017" y="1279517"/>
        <a:ext cx="7025218" cy="510603"/>
      </dsp:txXfrm>
    </dsp:sp>
    <dsp:sp modelId="{C423B79F-BD66-4C1C-AA9F-E8D9EF4D7F0D}">
      <dsp:nvSpPr>
        <dsp:cNvPr id="0" name=""/>
        <dsp:cNvSpPr/>
      </dsp:nvSpPr>
      <dsp:spPr>
        <a:xfrm>
          <a:off x="0" y="1917771"/>
          <a:ext cx="7553698" cy="408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442EE9-644B-4056-A053-EC51FEA75726}">
      <dsp:nvSpPr>
        <dsp:cNvPr id="0" name=""/>
        <dsp:cNvSpPr/>
      </dsp:nvSpPr>
      <dsp:spPr>
        <a:xfrm>
          <a:off x="123566" y="2009680"/>
          <a:ext cx="224885" cy="22466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A282D5-0A6F-452E-8BAA-E3BC56477512}">
      <dsp:nvSpPr>
        <dsp:cNvPr id="0" name=""/>
        <dsp:cNvSpPr/>
      </dsp:nvSpPr>
      <dsp:spPr>
        <a:xfrm>
          <a:off x="472017" y="1917771"/>
          <a:ext cx="7025218" cy="51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Passive rear door heat exchanger (</a:t>
          </a:r>
          <a:r>
            <a:rPr lang="en-US" sz="1600" kern="1200" dirty="0" err="1"/>
            <a:t>RDHx</a:t>
          </a:r>
          <a:r>
            <a:rPr lang="en-US" sz="1600" kern="1200" dirty="0"/>
            <a:t>) design to bring CHW near to the load</a:t>
          </a:r>
        </a:p>
      </dsp:txBody>
      <dsp:txXfrm>
        <a:off x="472017" y="1917771"/>
        <a:ext cx="7025218" cy="510603"/>
      </dsp:txXfrm>
    </dsp:sp>
    <dsp:sp modelId="{F485F0B8-9063-4065-A0F2-4A8093A208D3}">
      <dsp:nvSpPr>
        <dsp:cNvPr id="0" name=""/>
        <dsp:cNvSpPr/>
      </dsp:nvSpPr>
      <dsp:spPr>
        <a:xfrm>
          <a:off x="0" y="2556025"/>
          <a:ext cx="7553698" cy="408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4223C7-CF2B-4696-A6FA-FEC8BEACF164}">
      <dsp:nvSpPr>
        <dsp:cNvPr id="0" name=""/>
        <dsp:cNvSpPr/>
      </dsp:nvSpPr>
      <dsp:spPr>
        <a:xfrm>
          <a:off x="123566" y="2647934"/>
          <a:ext cx="224885" cy="22466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6A3D5-038F-4D52-BF46-60238D78A940}">
      <dsp:nvSpPr>
        <dsp:cNvPr id="0" name=""/>
        <dsp:cNvSpPr/>
      </dsp:nvSpPr>
      <dsp:spPr>
        <a:xfrm>
          <a:off x="472017" y="2556025"/>
          <a:ext cx="7025218" cy="51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Building management system for monitoring, optimization and reliability. Rack level monitoring of temperature and Power utilization.</a:t>
          </a:r>
        </a:p>
      </dsp:txBody>
      <dsp:txXfrm>
        <a:off x="472017" y="2556025"/>
        <a:ext cx="7025218" cy="510603"/>
      </dsp:txXfrm>
    </dsp:sp>
    <dsp:sp modelId="{2AE348B6-22FB-451C-BD2E-D3E4D12D562D}">
      <dsp:nvSpPr>
        <dsp:cNvPr id="0" name=""/>
        <dsp:cNvSpPr/>
      </dsp:nvSpPr>
      <dsp:spPr>
        <a:xfrm>
          <a:off x="0" y="3194279"/>
          <a:ext cx="7553698" cy="40848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E453E-900A-45A0-BF7F-380E08EF757D}">
      <dsp:nvSpPr>
        <dsp:cNvPr id="0" name=""/>
        <dsp:cNvSpPr/>
      </dsp:nvSpPr>
      <dsp:spPr>
        <a:xfrm>
          <a:off x="123566" y="3286188"/>
          <a:ext cx="224885" cy="224665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BB07FA-BEE9-4B2E-8DEC-2A51477B3536}">
      <dsp:nvSpPr>
        <dsp:cNvPr id="0" name=""/>
        <dsp:cNvSpPr/>
      </dsp:nvSpPr>
      <dsp:spPr>
        <a:xfrm>
          <a:off x="472017" y="3194279"/>
          <a:ext cx="7025218" cy="5106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4039" tIns="54039" rIns="54039" bIns="54039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Tier 3 design for  reliability</a:t>
          </a:r>
        </a:p>
      </dsp:txBody>
      <dsp:txXfrm>
        <a:off x="472017" y="3194279"/>
        <a:ext cx="7025218" cy="510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A027B-3B13-4D28-9007-D103209367CA}">
      <dsp:nvSpPr>
        <dsp:cNvPr id="0" name=""/>
        <dsp:cNvSpPr/>
      </dsp:nvSpPr>
      <dsp:spPr>
        <a:xfrm>
          <a:off x="0" y="3974"/>
          <a:ext cx="7728267" cy="8465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82EF6C-56C6-44BF-8F4B-419BF13913A1}">
      <dsp:nvSpPr>
        <dsp:cNvPr id="0" name=""/>
        <dsp:cNvSpPr/>
      </dsp:nvSpPr>
      <dsp:spPr>
        <a:xfrm>
          <a:off x="256085" y="194451"/>
          <a:ext cx="465609" cy="4656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B17E8-B86C-453A-9586-E553297D7ECD}">
      <dsp:nvSpPr>
        <dsp:cNvPr id="0" name=""/>
        <dsp:cNvSpPr/>
      </dsp:nvSpPr>
      <dsp:spPr>
        <a:xfrm>
          <a:off x="977779" y="3974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Air mixing issues due to mix IT asset configuration and back pressure of Passive RDHx.</a:t>
          </a:r>
        </a:p>
      </dsp:txBody>
      <dsp:txXfrm>
        <a:off x="977779" y="3974"/>
        <a:ext cx="6750487" cy="846562"/>
      </dsp:txXfrm>
    </dsp:sp>
    <dsp:sp modelId="{B6A63A35-0DBA-44F5-B356-F85C6E621C19}">
      <dsp:nvSpPr>
        <dsp:cNvPr id="0" name=""/>
        <dsp:cNvSpPr/>
      </dsp:nvSpPr>
      <dsp:spPr>
        <a:xfrm>
          <a:off x="0" y="1062177"/>
          <a:ext cx="7728267" cy="8465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A49A4-D04C-40DC-925B-AA59EFA632CC}">
      <dsp:nvSpPr>
        <dsp:cNvPr id="0" name=""/>
        <dsp:cNvSpPr/>
      </dsp:nvSpPr>
      <dsp:spPr>
        <a:xfrm>
          <a:off x="256085" y="1252654"/>
          <a:ext cx="465609" cy="4656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8231A-FA78-47B3-9567-1C259851225B}">
      <dsp:nvSpPr>
        <dsp:cNvPr id="0" name=""/>
        <dsp:cNvSpPr/>
      </dsp:nvSpPr>
      <dsp:spPr>
        <a:xfrm>
          <a:off x="977779" y="1062177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Higher approach than design and hence lower Water temperature requirement of 19 deg C.</a:t>
          </a:r>
        </a:p>
      </dsp:txBody>
      <dsp:txXfrm>
        <a:off x="977779" y="1062177"/>
        <a:ext cx="6750487" cy="846562"/>
      </dsp:txXfrm>
    </dsp:sp>
    <dsp:sp modelId="{AFD97175-30F6-4487-B347-FED8180DEB28}">
      <dsp:nvSpPr>
        <dsp:cNvPr id="0" name=""/>
        <dsp:cNvSpPr/>
      </dsp:nvSpPr>
      <dsp:spPr>
        <a:xfrm>
          <a:off x="0" y="2120380"/>
          <a:ext cx="7728267" cy="8465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5FA80-547B-4DAE-BE7E-05B1CB5C3C9B}">
      <dsp:nvSpPr>
        <dsp:cNvPr id="0" name=""/>
        <dsp:cNvSpPr/>
      </dsp:nvSpPr>
      <dsp:spPr>
        <a:xfrm>
          <a:off x="256085" y="2310857"/>
          <a:ext cx="465609" cy="4656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95FD2-ABC1-4D0C-93FB-CCEA5F0FE7F0}">
      <dsp:nvSpPr>
        <dsp:cNvPr id="0" name=""/>
        <dsp:cNvSpPr/>
      </dsp:nvSpPr>
      <dsp:spPr>
        <a:xfrm>
          <a:off x="977779" y="2120380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Due to low temperature requirement, free cooling can  not be utilized properly.</a:t>
          </a:r>
        </a:p>
      </dsp:txBody>
      <dsp:txXfrm>
        <a:off x="977779" y="2120380"/>
        <a:ext cx="6750487" cy="846562"/>
      </dsp:txXfrm>
    </dsp:sp>
    <dsp:sp modelId="{3F3FD306-9DD4-4B5A-891D-BC4AF984AB9D}">
      <dsp:nvSpPr>
        <dsp:cNvPr id="0" name=""/>
        <dsp:cNvSpPr/>
      </dsp:nvSpPr>
      <dsp:spPr>
        <a:xfrm>
          <a:off x="0" y="3178583"/>
          <a:ext cx="7728267" cy="8465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DA1350-752B-431E-B84E-C643E36FE01B}">
      <dsp:nvSpPr>
        <dsp:cNvPr id="0" name=""/>
        <dsp:cNvSpPr/>
      </dsp:nvSpPr>
      <dsp:spPr>
        <a:xfrm>
          <a:off x="256085" y="3369060"/>
          <a:ext cx="465609" cy="4656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F3535F-0562-460B-9F8F-463E066A9637}">
      <dsp:nvSpPr>
        <dsp:cNvPr id="0" name=""/>
        <dsp:cNvSpPr/>
      </dsp:nvSpPr>
      <dsp:spPr>
        <a:xfrm>
          <a:off x="977779" y="3178583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Water cooled chiller is associated with other campus buildings for comfort cooling and running intermittently only in morning office time.</a:t>
          </a:r>
        </a:p>
      </dsp:txBody>
      <dsp:txXfrm>
        <a:off x="977779" y="3178583"/>
        <a:ext cx="6750487" cy="846562"/>
      </dsp:txXfrm>
    </dsp:sp>
    <dsp:sp modelId="{BD791928-E713-4630-9FAF-835084714539}">
      <dsp:nvSpPr>
        <dsp:cNvPr id="0" name=""/>
        <dsp:cNvSpPr/>
      </dsp:nvSpPr>
      <dsp:spPr>
        <a:xfrm>
          <a:off x="0" y="4236787"/>
          <a:ext cx="7728267" cy="8465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EC384A-996A-46B2-83B2-CD49E2124FFE}">
      <dsp:nvSpPr>
        <dsp:cNvPr id="0" name=""/>
        <dsp:cNvSpPr/>
      </dsp:nvSpPr>
      <dsp:spPr>
        <a:xfrm>
          <a:off x="256085" y="4427263"/>
          <a:ext cx="465609" cy="4656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714AC-4E8B-4D47-9B9F-115796E2385A}">
      <dsp:nvSpPr>
        <dsp:cNvPr id="0" name=""/>
        <dsp:cNvSpPr/>
      </dsp:nvSpPr>
      <dsp:spPr>
        <a:xfrm>
          <a:off x="977779" y="4236787"/>
          <a:ext cx="6750487" cy="84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95" tIns="89595" rIns="89595" bIns="8959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Due to challenges in Mode 1 and Mode 2 of operation, maximum operation shifted to Mode 3 i.e air cooled chiller.</a:t>
          </a:r>
        </a:p>
      </dsp:txBody>
      <dsp:txXfrm>
        <a:off x="977779" y="4236787"/>
        <a:ext cx="6750487" cy="8465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7CBBDD0-4420-4A50-96AB-392F9B97CF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5BA403-54B9-4A0B-BC79-028C495C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7A6482-3371-4B5F-904D-75924E19D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6068070" cy="3255264"/>
          </a:xfrm>
        </p:spPr>
        <p:txBody>
          <a:bodyPr>
            <a:normAutofit/>
          </a:bodyPr>
          <a:lstStyle/>
          <a:p>
            <a:r>
              <a:rPr lang="en-US" sz="7200">
                <a:ln w="15875">
                  <a:solidFill>
                    <a:srgbClr val="FFFFFF"/>
                  </a:solidFill>
                </a:ln>
                <a:noFill/>
              </a:rPr>
              <a:t>Case study – Infosys Data Center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33007-A11B-41B6-BC9D-068075136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sz="2400" dirty="0"/>
              <a:t>Aspiration, Learning and collaboration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FBBA04A1-6EA4-4EF3-8F6A-6F80444B5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7574" y="1695799"/>
            <a:ext cx="3458249" cy="345824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C8C6883-513A-4FE8-8B55-7AA2A13A9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2457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43324D-8270-448C-8BA6-70EB2597F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/>
              <a:t>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DDB3A-1603-47AC-8840-ADB12BC64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/>
          </a:bodyPr>
          <a:lstStyle/>
          <a:p>
            <a:r>
              <a:rPr lang="en-US" dirty="0"/>
              <a:t>Dedicated team of all three  stakeholders </a:t>
            </a:r>
            <a:r>
              <a:rPr lang="en-US" dirty="0" err="1"/>
              <a:t>i.e</a:t>
            </a:r>
            <a:r>
              <a:rPr lang="en-US" dirty="0"/>
              <a:t> IT team, Infrastructure operation and Project team has been formed to look at the opportunities in improving the Efficiency of Data center.</a:t>
            </a:r>
          </a:p>
          <a:p>
            <a:r>
              <a:rPr lang="en-US" dirty="0"/>
              <a:t>Reduces the time required for execution </a:t>
            </a:r>
          </a:p>
          <a:p>
            <a:r>
              <a:rPr lang="en-US" dirty="0"/>
              <a:t>Also reduces the futuristic operational challenges.</a:t>
            </a:r>
          </a:p>
          <a:p>
            <a:r>
              <a:rPr lang="en-US" dirty="0"/>
              <a:t>Constant feedback of all the team is getting analyzed regularly for carrying out the best execution plan.</a:t>
            </a:r>
          </a:p>
          <a:p>
            <a:r>
              <a:rPr lang="en-US" dirty="0"/>
              <a:t>Agile model of execution rather than windfall model of execution.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03003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203ABB4-7E2A-4248-9FE7-4A419AFF2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126970D-C1E5-4FB1-84E8-86CB9CED1C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67639"/>
            <a:ext cx="11707367" cy="18521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7A6482-3371-4B5F-904D-75924E19D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4590661"/>
            <a:ext cx="10210862" cy="1065690"/>
          </a:xfrm>
        </p:spPr>
        <p:txBody>
          <a:bodyPr>
            <a:normAutofit/>
          </a:bodyPr>
          <a:lstStyle/>
          <a:p>
            <a:r>
              <a:rPr lang="en-US">
                <a:ln w="15875">
                  <a:solidFill>
                    <a:srgbClr val="FFFFFF"/>
                  </a:solidFill>
                </a:ln>
              </a:rPr>
              <a:t>Aspire to achieve higher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33007-A11B-41B6-BC9D-068075136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5666792"/>
            <a:ext cx="10180696" cy="542592"/>
          </a:xfrm>
        </p:spPr>
        <p:txBody>
          <a:bodyPr>
            <a:normAutofit/>
          </a:bodyPr>
          <a:lstStyle/>
          <a:p>
            <a:r>
              <a:rPr lang="en-US" dirty="0"/>
              <a:t>Thank You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FBBA04A1-6EA4-4EF3-8F6A-6F80444B5F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0229" y="484632"/>
            <a:ext cx="3556755" cy="3556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94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4CE5-3237-4DC0-B517-A5D28C35F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Infosys-Being An Environmental steward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889E5-8A05-4F8E-BE9D-C77ED3B2F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1st Indian corporate to receive the UN Global Climate Action Award in the ‘Climate Neutral Now’ category at COP25 n December 2019 for our carbon neutral program. </a:t>
            </a:r>
          </a:p>
          <a:p>
            <a:r>
              <a:rPr lang="it-IT" dirty="0"/>
              <a:t>In our journey to </a:t>
            </a:r>
            <a:r>
              <a:rPr lang="en-US" dirty="0"/>
              <a:t>towards a carbon-neutral future, </a:t>
            </a:r>
            <a:r>
              <a:rPr lang="it-IT" dirty="0"/>
              <a:t>ANNUAL PER CAPITA SCOPE 1 AND 2 EMISSIONS (tCO2e)</a:t>
            </a:r>
            <a:r>
              <a:rPr lang="en-US" dirty="0"/>
              <a:t> 70.07% reduction between fiscals 2008 and 2020.</a:t>
            </a:r>
          </a:p>
          <a:p>
            <a:r>
              <a:rPr lang="en-US" dirty="0"/>
              <a:t>With all our efforts, we could limit the increase in electricity consumption to 20%, while our employee strength has grown by 166%,as compared with the baseline year of 2008.</a:t>
            </a:r>
          </a:p>
          <a:p>
            <a:r>
              <a:rPr lang="en-US" dirty="0"/>
              <a:t>44.3% of total electricity procured for India operations from renewable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9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90C46-51C8-4C02-AC2E-F118D58AD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IGBC &amp; LBNL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7471-9DC8-4149-9025-AE24C3F09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Helped us in collaborating with industry experts</a:t>
            </a:r>
          </a:p>
          <a:p>
            <a:r>
              <a:rPr lang="en-US" dirty="0"/>
              <a:t>Supported us during the setbacks and helped us in finding solutions</a:t>
            </a:r>
          </a:p>
          <a:p>
            <a:r>
              <a:rPr lang="en-US" dirty="0"/>
              <a:t>Motivate us to write the case study on our aspiration and learning path </a:t>
            </a:r>
          </a:p>
          <a:p>
            <a:r>
              <a:rPr lang="en-US" dirty="0"/>
              <a:t>Supporting and motivating us to achieve our sustainability goals.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24D446-F8FA-4B1F-A523-B4C4A9912D6F}"/>
              </a:ext>
            </a:extLst>
          </p:cNvPr>
          <p:cNvSpPr txBox="1"/>
          <p:nvPr/>
        </p:nvSpPr>
        <p:spPr>
          <a:xfrm>
            <a:off x="252919" y="3545057"/>
            <a:ext cx="294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Partners in our achievements</a:t>
            </a:r>
          </a:p>
        </p:txBody>
      </p:sp>
    </p:spTree>
    <p:extLst>
      <p:ext uri="{BB962C8B-B14F-4D97-AF65-F5344CB8AC3E}">
        <p14:creationId xmlns:p14="http://schemas.microsoft.com/office/powerpoint/2010/main" val="357107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5343-6E48-4BB4-B5F5-AA781D629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Project Overview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61AB9C4A-6B78-4800-AFF9-B78B233743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521106"/>
              </p:ext>
            </p:extLst>
          </p:nvPr>
        </p:nvGraphicFramePr>
        <p:xfrm>
          <a:off x="3869268" y="864108"/>
          <a:ext cx="7553698" cy="370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phic 6" descr="Laptop Secure">
            <a:extLst>
              <a:ext uri="{FF2B5EF4-FFF2-40B4-BE49-F238E27FC236}">
                <a16:creationId xmlns:a16="http://schemas.microsoft.com/office/drawing/2014/main" id="{6BDD31AA-EA5A-4046-8E7B-4B31216F814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67374" y="4161453"/>
            <a:ext cx="1918987" cy="191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295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: Shape 85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8315B7-0443-44E1-9BDC-13566CF7D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dirty="0"/>
              <a:t>Project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9DA14-F665-4844-B1E6-FFF223FE9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Autofit/>
          </a:bodyPr>
          <a:lstStyle/>
          <a:p>
            <a:r>
              <a:rPr lang="en-US" sz="1800" dirty="0"/>
              <a:t>Small Capacity of 300 KW but with an ambitious target to achieve PUE of 1.12</a:t>
            </a:r>
          </a:p>
          <a:p>
            <a:r>
              <a:rPr lang="en-US" sz="1800" dirty="0"/>
              <a:t>Design to use the free ‘evaporative’ cooling available in moderate climate of Bangalore</a:t>
            </a:r>
          </a:p>
          <a:p>
            <a:r>
              <a:rPr lang="en-US" sz="1800" dirty="0"/>
              <a:t>Design to minimize the compressor-based cooling because of water temperature requirement of 23 deg C.</a:t>
            </a:r>
          </a:p>
          <a:p>
            <a:r>
              <a:rPr lang="en-US" sz="1800" dirty="0"/>
              <a:t>3 mode of operation: </a:t>
            </a:r>
          </a:p>
          <a:p>
            <a:pPr marL="342900" indent="-342900">
              <a:buAutoNum type="arabicPeriod"/>
            </a:pPr>
            <a:r>
              <a:rPr lang="en-US" sz="1800" dirty="0"/>
              <a:t>Mode 1 – Cooling tower based(Free cooling) (PUE-1.12)</a:t>
            </a:r>
          </a:p>
          <a:p>
            <a:pPr marL="342900" indent="-342900">
              <a:buAutoNum type="arabicPeriod"/>
            </a:pPr>
            <a:r>
              <a:rPr lang="en-US" sz="1800" dirty="0"/>
              <a:t>Mode 2 – Water cooled Chiller (PUE- 1.18)</a:t>
            </a:r>
          </a:p>
          <a:p>
            <a:pPr marL="342900" indent="-342900">
              <a:buAutoNum type="arabicPeriod"/>
            </a:pPr>
            <a:r>
              <a:rPr lang="en-US" sz="1800" dirty="0"/>
              <a:t>Mode 3 – Air cooled chiller based.(PUE – 1.4)</a:t>
            </a:r>
          </a:p>
          <a:p>
            <a:r>
              <a:rPr lang="en-US" sz="1800" dirty="0"/>
              <a:t>High Equipment efficiency complying to ECBC Level 3  of Data center on individual basis.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57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3F41-A951-48F9-B18D-64AA8BD98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Operational Challenges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22B3850-8E19-4B96-870D-A180C4D17A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621653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493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1">
            <a:extLst>
              <a:ext uri="{FF2B5EF4-FFF2-40B4-BE49-F238E27FC236}">
                <a16:creationId xmlns:a16="http://schemas.microsoft.com/office/drawing/2014/main" id="{5DB23C2B-2054-4D8B-9E98-9190F8E05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3">
            <a:extLst>
              <a:ext uri="{FF2B5EF4-FFF2-40B4-BE49-F238E27FC236}">
                <a16:creationId xmlns:a16="http://schemas.microsoft.com/office/drawing/2014/main" id="{8797B5BC-9873-45F9-97D6-298FB5AF0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762000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16CF5C-02F8-4DF8-BAF0-71ECDCF2F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60" y="1683144"/>
            <a:ext cx="2774922" cy="3491712"/>
          </a:xfrm>
        </p:spPr>
        <p:txBody>
          <a:bodyPr>
            <a:normAutofit/>
          </a:bodyPr>
          <a:lstStyle/>
          <a:p>
            <a:r>
              <a:rPr lang="en-US" sz="3100"/>
              <a:t>Solutions under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5CB74-6B1F-459B-8CB8-8B8D11AE3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606" y="1683143"/>
            <a:ext cx="6627377" cy="34917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Using the robust BMS system, granular data is analyzed and the racks causing the maximum air mixing is being identified.</a:t>
            </a:r>
          </a:p>
          <a:p>
            <a:r>
              <a:rPr lang="en-US" dirty="0"/>
              <a:t>Customized blanking panels as per IT asset design to reduce air mixing (suggestion given by Mr. Lohia).</a:t>
            </a:r>
          </a:p>
          <a:p>
            <a:r>
              <a:rPr lang="en-US" dirty="0"/>
              <a:t>Testing of Active </a:t>
            </a:r>
            <a:r>
              <a:rPr lang="en-US" dirty="0" err="1"/>
              <a:t>RDHx</a:t>
            </a:r>
            <a:r>
              <a:rPr lang="en-US" dirty="0"/>
              <a:t>  system is going on to reduce the mixing of hot and cold air.</a:t>
            </a:r>
          </a:p>
          <a:p>
            <a:r>
              <a:rPr lang="en-US" dirty="0"/>
              <a:t>Retrofit  and conversion of an adjoining data center to ‘high temperature’ chilled water of 15 deg C to increase the continuous load on water cooled chiller.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50" name="Freeform: Shape 45">
            <a:extLst>
              <a:ext uri="{FF2B5EF4-FFF2-40B4-BE49-F238E27FC236}">
                <a16:creationId xmlns:a16="http://schemas.microsoft.com/office/drawing/2014/main" id="{665C2FCD-09A4-4B4B-AA73-F330DFE91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1190517" y="1056875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487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F5E58-2DD8-4AF3-B72B-D040FAB67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1038177"/>
          </a:xfrm>
        </p:spPr>
        <p:txBody>
          <a:bodyPr anchor="b">
            <a:normAutofit/>
          </a:bodyPr>
          <a:lstStyle/>
          <a:p>
            <a:r>
              <a:rPr lang="en-US" sz="2400"/>
              <a:t>Water cooled chiller PUE vs  Existing PUE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2CD5162-CC3B-4438-A366-92B3D2558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920" y="2162014"/>
            <a:ext cx="2947482" cy="3744264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50% reduction in infrastructure energy can be achieved by shifting from Air cooled chiller to water cooled chiller.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7F84770-85E7-4563-9411-8ABA700290A0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9935" y="1528949"/>
            <a:ext cx="7491363" cy="3783137"/>
          </a:xfrm>
          <a:prstGeom prst="rect">
            <a:avLst/>
          </a:prstGeom>
          <a:noFill/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29697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3619B-D9A5-4E4C-9DE0-2C07FBD2D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47F3C-F344-40E4-99D5-8DA9E1008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3585891" cy="5120640"/>
          </a:xfrm>
        </p:spPr>
        <p:txBody>
          <a:bodyPr>
            <a:normAutofit/>
          </a:bodyPr>
          <a:lstStyle/>
          <a:p>
            <a:r>
              <a:rPr lang="en-US" dirty="0"/>
              <a:t>Project and Operation has their own set of challenges.</a:t>
            </a:r>
          </a:p>
          <a:p>
            <a:r>
              <a:rPr lang="en-US" dirty="0"/>
              <a:t>Co-ordination between multiple stakeholders/teams reduces the challenges.</a:t>
            </a:r>
          </a:p>
          <a:p>
            <a:r>
              <a:rPr lang="en-US" dirty="0"/>
              <a:t>Out of box approach can solve the problem in a creative way.</a:t>
            </a:r>
          </a:p>
          <a:p>
            <a:r>
              <a:rPr lang="en-US" dirty="0"/>
              <a:t>3 equal partners for Energy efficiency in Data centers are:</a:t>
            </a:r>
          </a:p>
          <a:p>
            <a:pPr marL="457200" indent="-457200">
              <a:buAutoNum type="arabicPeriod"/>
            </a:pPr>
            <a:r>
              <a:rPr lang="en-US" dirty="0"/>
              <a:t>The Design and project team</a:t>
            </a:r>
          </a:p>
          <a:p>
            <a:pPr marL="457200" indent="-457200">
              <a:buAutoNum type="arabicPeriod"/>
            </a:pPr>
            <a:r>
              <a:rPr lang="en-US" dirty="0"/>
              <a:t>The Infrastructure operation team</a:t>
            </a:r>
          </a:p>
          <a:p>
            <a:pPr marL="457200" indent="-457200">
              <a:buAutoNum type="arabicPeriod"/>
            </a:pPr>
            <a:r>
              <a:rPr lang="en-US" dirty="0"/>
              <a:t>The IT team</a:t>
            </a:r>
          </a:p>
        </p:txBody>
      </p:sp>
      <p:pic>
        <p:nvPicPr>
          <p:cNvPr id="7" name="Graphic 6" descr="Circles with Lines">
            <a:extLst>
              <a:ext uri="{FF2B5EF4-FFF2-40B4-BE49-F238E27FC236}">
                <a16:creationId xmlns:a16="http://schemas.microsoft.com/office/drawing/2014/main" id="{83E196DD-D758-4571-ADC1-75BADC029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18120" y="1691640"/>
            <a:ext cx="3474720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59412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688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Case study – Infosys Data Center</vt:lpstr>
      <vt:lpstr>Infosys-Being An Environmental steward</vt:lpstr>
      <vt:lpstr>IGBC &amp; LBNL </vt:lpstr>
      <vt:lpstr>Project Overview</vt:lpstr>
      <vt:lpstr>Project Design</vt:lpstr>
      <vt:lpstr>Operational Challenges</vt:lpstr>
      <vt:lpstr>Solutions under implementation</vt:lpstr>
      <vt:lpstr>Water cooled chiller PUE vs  Existing PUE</vt:lpstr>
      <vt:lpstr>Learning</vt:lpstr>
      <vt:lpstr>Collaboration</vt:lpstr>
      <vt:lpstr>Aspire to achieve higher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– Infosys Data Center</dc:title>
  <dc:creator>Shubham Agarwal</dc:creator>
  <cp:lastModifiedBy>Shubham Agarwal</cp:lastModifiedBy>
  <cp:revision>10</cp:revision>
  <dcterms:created xsi:type="dcterms:W3CDTF">2020-10-21T18:46:18Z</dcterms:created>
  <dcterms:modified xsi:type="dcterms:W3CDTF">2020-10-22T09:18:08Z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e4b3411-284d-4d31-bd4f-bc13ef7f1fd6_Enabled">
    <vt:lpwstr>True</vt:lpwstr>
  </property>
  <property fmtid="{D5CDD505-2E9C-101B-9397-08002B2CF9AE}" pid="3" name="MSIP_Label_be4b3411-284d-4d31-bd4f-bc13ef7f1fd6_SiteId">
    <vt:lpwstr>63ce7d59-2f3e-42cd-a8cc-be764cff5eb6</vt:lpwstr>
  </property>
  <property fmtid="{D5CDD505-2E9C-101B-9397-08002B2CF9AE}" pid="4" name="MSIP_Label_be4b3411-284d-4d31-bd4f-bc13ef7f1fd6_Owner">
    <vt:lpwstr>shubham.agarwal16@ad.infosys.com</vt:lpwstr>
  </property>
  <property fmtid="{D5CDD505-2E9C-101B-9397-08002B2CF9AE}" pid="5" name="MSIP_Label_be4b3411-284d-4d31-bd4f-bc13ef7f1fd6_SetDate">
    <vt:lpwstr>2020-10-21T18:51:16.1061731Z</vt:lpwstr>
  </property>
  <property fmtid="{D5CDD505-2E9C-101B-9397-08002B2CF9AE}" pid="6" name="MSIP_Label_be4b3411-284d-4d31-bd4f-bc13ef7f1fd6_Name">
    <vt:lpwstr>Internal</vt:lpwstr>
  </property>
  <property fmtid="{D5CDD505-2E9C-101B-9397-08002B2CF9AE}" pid="7" name="MSIP_Label_be4b3411-284d-4d31-bd4f-bc13ef7f1fd6_Application">
    <vt:lpwstr>Microsoft Azure Information Protection</vt:lpwstr>
  </property>
  <property fmtid="{D5CDD505-2E9C-101B-9397-08002B2CF9AE}" pid="8" name="MSIP_Label_be4b3411-284d-4d31-bd4f-bc13ef7f1fd6_ActionId">
    <vt:lpwstr>f8692755-2da6-4d77-9867-7b604aaf68bf</vt:lpwstr>
  </property>
  <property fmtid="{D5CDD505-2E9C-101B-9397-08002B2CF9AE}" pid="9" name="MSIP_Label_be4b3411-284d-4d31-bd4f-bc13ef7f1fd6_Extended_MSFT_Method">
    <vt:lpwstr>Automatic</vt:lpwstr>
  </property>
  <property fmtid="{D5CDD505-2E9C-101B-9397-08002B2CF9AE}" pid="10" name="MSIP_Label_a0819fa7-4367-4500-ba88-dd630d977609_Enabled">
    <vt:lpwstr>True</vt:lpwstr>
  </property>
  <property fmtid="{D5CDD505-2E9C-101B-9397-08002B2CF9AE}" pid="11" name="MSIP_Label_a0819fa7-4367-4500-ba88-dd630d977609_SiteId">
    <vt:lpwstr>63ce7d59-2f3e-42cd-a8cc-be764cff5eb6</vt:lpwstr>
  </property>
  <property fmtid="{D5CDD505-2E9C-101B-9397-08002B2CF9AE}" pid="12" name="MSIP_Label_a0819fa7-4367-4500-ba88-dd630d977609_Owner">
    <vt:lpwstr>shubham.agarwal16@ad.infosys.com</vt:lpwstr>
  </property>
  <property fmtid="{D5CDD505-2E9C-101B-9397-08002B2CF9AE}" pid="13" name="MSIP_Label_a0819fa7-4367-4500-ba88-dd630d977609_SetDate">
    <vt:lpwstr>2020-10-21T18:51:16.1061731Z</vt:lpwstr>
  </property>
  <property fmtid="{D5CDD505-2E9C-101B-9397-08002B2CF9AE}" pid="14" name="MSIP_Label_a0819fa7-4367-4500-ba88-dd630d977609_Name">
    <vt:lpwstr>Companywide usage</vt:lpwstr>
  </property>
  <property fmtid="{D5CDD505-2E9C-101B-9397-08002B2CF9AE}" pid="15" name="MSIP_Label_a0819fa7-4367-4500-ba88-dd630d977609_Application">
    <vt:lpwstr>Microsoft Azure Information Protection</vt:lpwstr>
  </property>
  <property fmtid="{D5CDD505-2E9C-101B-9397-08002B2CF9AE}" pid="16" name="MSIP_Label_a0819fa7-4367-4500-ba88-dd630d977609_ActionId">
    <vt:lpwstr>f8692755-2da6-4d77-9867-7b604aaf68bf</vt:lpwstr>
  </property>
  <property fmtid="{D5CDD505-2E9C-101B-9397-08002B2CF9AE}" pid="17" name="MSIP_Label_a0819fa7-4367-4500-ba88-dd630d977609_Parent">
    <vt:lpwstr>be4b3411-284d-4d31-bd4f-bc13ef7f1fd6</vt:lpwstr>
  </property>
  <property fmtid="{D5CDD505-2E9C-101B-9397-08002B2CF9AE}" pid="18" name="MSIP_Label_a0819fa7-4367-4500-ba88-dd630d977609_Extended_MSFT_Method">
    <vt:lpwstr>Automatic</vt:lpwstr>
  </property>
  <property fmtid="{D5CDD505-2E9C-101B-9397-08002B2CF9AE}" pid="19" name="Sensitivity">
    <vt:lpwstr>Internal Companywide usage</vt:lpwstr>
  </property>
</Properties>
</file>